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5" r:id="rId1"/>
    <p:sldMasterId id="2147483687" r:id="rId2"/>
  </p:sldMasterIdLst>
  <p:notesMasterIdLst>
    <p:notesMasterId r:id="rId22"/>
  </p:notesMasterIdLst>
  <p:sldIdLst>
    <p:sldId id="256" r:id="rId3"/>
    <p:sldId id="288" r:id="rId4"/>
    <p:sldId id="292" r:id="rId5"/>
    <p:sldId id="260" r:id="rId6"/>
    <p:sldId id="285" r:id="rId7"/>
    <p:sldId id="290" r:id="rId8"/>
    <p:sldId id="293" r:id="rId9"/>
    <p:sldId id="294" r:id="rId10"/>
    <p:sldId id="291" r:id="rId11"/>
    <p:sldId id="286" r:id="rId12"/>
    <p:sldId id="295" r:id="rId13"/>
    <p:sldId id="297" r:id="rId14"/>
    <p:sldId id="287" r:id="rId15"/>
    <p:sldId id="284" r:id="rId16"/>
    <p:sldId id="298" r:id="rId17"/>
    <p:sldId id="259" r:id="rId18"/>
    <p:sldId id="296" r:id="rId19"/>
    <p:sldId id="299" r:id="rId20"/>
    <p:sldId id="283"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87" autoAdjust="0"/>
    <p:restoredTop sz="68981" autoAdjust="0"/>
  </p:normalViewPr>
  <p:slideViewPr>
    <p:cSldViewPr snapToGrid="0">
      <p:cViewPr varScale="1">
        <p:scale>
          <a:sx n="80" d="100"/>
          <a:sy n="80" d="100"/>
        </p:scale>
        <p:origin x="1734" y="78"/>
      </p:cViewPr>
      <p:guideLst/>
    </p:cSldViewPr>
  </p:slideViewPr>
  <p:notesTextViewPr>
    <p:cViewPr>
      <p:scale>
        <a:sx n="1" d="1"/>
        <a:sy n="1" d="1"/>
      </p:scale>
      <p:origin x="0" y="0"/>
    </p:cViewPr>
  </p:notesTextViewPr>
  <p:notesViewPr>
    <p:cSldViewPr snapToGrid="0">
      <p:cViewPr varScale="1">
        <p:scale>
          <a:sx n="87" d="100"/>
          <a:sy n="87" d="100"/>
        </p:scale>
        <p:origin x="3804"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37840" cy="466434"/>
          </a:xfrm>
          <a:prstGeom prst="rect">
            <a:avLst/>
          </a:prstGeom>
        </p:spPr>
        <p:txBody>
          <a:bodyPr vert="horz" lIns="93162" tIns="46581" rIns="93162" bIns="46581" rtlCol="0"/>
          <a:lstStyle>
            <a:lvl1pPr algn="l">
              <a:defRPr sz="1200"/>
            </a:lvl1pPr>
          </a:lstStyle>
          <a:p>
            <a:endParaRPr lang="en-US"/>
          </a:p>
        </p:txBody>
      </p:sp>
      <p:sp>
        <p:nvSpPr>
          <p:cNvPr id="3" name="Date Placeholder 2"/>
          <p:cNvSpPr>
            <a:spLocks noGrp="1"/>
          </p:cNvSpPr>
          <p:nvPr>
            <p:ph type="dt" idx="1"/>
          </p:nvPr>
        </p:nvSpPr>
        <p:spPr>
          <a:xfrm>
            <a:off x="3970939" y="0"/>
            <a:ext cx="3037840" cy="466434"/>
          </a:xfrm>
          <a:prstGeom prst="rect">
            <a:avLst/>
          </a:prstGeom>
        </p:spPr>
        <p:txBody>
          <a:bodyPr vert="horz" lIns="93162" tIns="46581" rIns="93162" bIns="46581" rtlCol="0"/>
          <a:lstStyle>
            <a:lvl1pPr algn="r">
              <a:defRPr sz="1200"/>
            </a:lvl1pPr>
          </a:lstStyle>
          <a:p>
            <a:fld id="{B576A5CE-5F39-4B67-A49E-35382BC1CDFE}" type="datetimeFigureOut">
              <a:rPr lang="en-US" smtClean="0"/>
              <a:t>10/5/2018</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62" tIns="46581" rIns="93162" bIns="46581"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62" tIns="46581" rIns="93162" bIns="46581"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829967"/>
            <a:ext cx="3037840" cy="466433"/>
          </a:xfrm>
          <a:prstGeom prst="rect">
            <a:avLst/>
          </a:prstGeom>
        </p:spPr>
        <p:txBody>
          <a:bodyPr vert="horz" lIns="93162" tIns="46581" rIns="93162" bIns="46581" rtlCol="0" anchor="b"/>
          <a:lstStyle>
            <a:lvl1pPr algn="l">
              <a:defRPr sz="1200"/>
            </a:lvl1pPr>
          </a:lstStyle>
          <a:p>
            <a:endParaRPr lang="en-US"/>
          </a:p>
        </p:txBody>
      </p:sp>
      <p:sp>
        <p:nvSpPr>
          <p:cNvPr id="7" name="Slide Number Placeholder 6"/>
          <p:cNvSpPr>
            <a:spLocks noGrp="1"/>
          </p:cNvSpPr>
          <p:nvPr>
            <p:ph type="sldNum" sz="quarter" idx="5"/>
          </p:nvPr>
        </p:nvSpPr>
        <p:spPr>
          <a:xfrm>
            <a:off x="3970939" y="8829967"/>
            <a:ext cx="3037840" cy="466433"/>
          </a:xfrm>
          <a:prstGeom prst="rect">
            <a:avLst/>
          </a:prstGeom>
        </p:spPr>
        <p:txBody>
          <a:bodyPr vert="horz" lIns="93162" tIns="46581" rIns="93162" bIns="46581" rtlCol="0" anchor="b"/>
          <a:lstStyle>
            <a:lvl1pPr algn="r">
              <a:defRPr sz="1200"/>
            </a:lvl1pPr>
          </a:lstStyle>
          <a:p>
            <a:fld id="{C1E447A5-C99F-4F93-BFF8-12502677F3A4}" type="slidenum">
              <a:rPr lang="en-US" smtClean="0"/>
              <a:t>‹#›</a:t>
            </a:fld>
            <a:endParaRPr lang="en-US"/>
          </a:p>
        </p:txBody>
      </p:sp>
    </p:spTree>
    <p:extLst>
      <p:ext uri="{BB962C8B-B14F-4D97-AF65-F5344CB8AC3E}">
        <p14:creationId xmlns:p14="http://schemas.microsoft.com/office/powerpoint/2010/main" val="35813457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5963" y="498475"/>
            <a:ext cx="5578475" cy="3138488"/>
          </a:xfrm>
        </p:spPr>
      </p:sp>
      <p:sp>
        <p:nvSpPr>
          <p:cNvPr id="3" name="Notes Placeholder 2"/>
          <p:cNvSpPr>
            <a:spLocks noGrp="1"/>
          </p:cNvSpPr>
          <p:nvPr>
            <p:ph type="body" idx="1"/>
          </p:nvPr>
        </p:nvSpPr>
        <p:spPr>
          <a:xfrm>
            <a:off x="701040" y="4003331"/>
            <a:ext cx="5608320" cy="4492487"/>
          </a:xfrm>
        </p:spPr>
        <p:txBody>
          <a:bodyPr/>
          <a:lstStyle/>
          <a:p>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1</a:t>
            </a:fld>
            <a:endParaRPr lang="en-US"/>
          </a:p>
        </p:txBody>
      </p:sp>
    </p:spTree>
    <p:extLst>
      <p:ext uri="{BB962C8B-B14F-4D97-AF65-F5344CB8AC3E}">
        <p14:creationId xmlns:p14="http://schemas.microsoft.com/office/powerpoint/2010/main" val="38219322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This is the Smith family.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Billy is high anxiety, depressed, disruptive and acting out in school, at restaurants, at church and at home.  Angry outbursts and an inability to control himself have resulted in several incidents at church and at school—resulting in SRO involvement and trips to the local juvenile receiving center.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Maggie, his mother, has two other children to deal with.  </a:t>
            </a: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Her husband, Bob, has been abusive to her and the children, and is currently receiving services after a domestic violence investigation.  He is currently in treatment for anger management and struggles with alcohol and drugs.  </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Maggie feels overwhelmed, and with calls from school about Davey and the last trip to the </a:t>
            </a:r>
            <a:r>
              <a:rPr lang="en-US" dirty="0" err="1">
                <a:latin typeface="Arial" panose="020B0604020202020204" pitchFamily="34" charset="0"/>
                <a:cs typeface="Arial" panose="020B0604020202020204" pitchFamily="34" charset="0"/>
              </a:rPr>
              <a:t>JARC</a:t>
            </a:r>
            <a:r>
              <a:rPr lang="en-US" dirty="0">
                <a:latin typeface="Arial" panose="020B0604020202020204" pitchFamily="34" charset="0"/>
                <a:cs typeface="Arial" panose="020B0604020202020204" pitchFamily="34" charset="0"/>
              </a:rPr>
              <a:t>, she is at her wit’s end.</a:t>
            </a:r>
          </a:p>
        </p:txBody>
      </p:sp>
      <p:sp>
        <p:nvSpPr>
          <p:cNvPr id="4" name="Slide Number Placeholder 3"/>
          <p:cNvSpPr>
            <a:spLocks noGrp="1"/>
          </p:cNvSpPr>
          <p:nvPr>
            <p:ph type="sldNum" sz="quarter" idx="10"/>
          </p:nvPr>
        </p:nvSpPr>
        <p:spPr/>
        <p:txBody>
          <a:bodyPr/>
          <a:lstStyle/>
          <a:p>
            <a:fld id="{C1E447A5-C99F-4F93-BFF8-12502677F3A4}" type="slidenum">
              <a:rPr lang="en-US" smtClean="0"/>
              <a:t>10</a:t>
            </a:fld>
            <a:endParaRPr lang="en-US"/>
          </a:p>
        </p:txBody>
      </p:sp>
    </p:spTree>
    <p:extLst>
      <p:ext uri="{BB962C8B-B14F-4D97-AF65-F5344CB8AC3E}">
        <p14:creationId xmlns:p14="http://schemas.microsoft.com/office/powerpoint/2010/main" val="6833369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Young Billy meets the grant’s eligibility criteria:</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At our sites, different age groups are being targeted. Each Region determined their population and may not be targeting 0-21.  Northeast is targeting 16-21, Northwest 0-18, Suncoast 10-16, Okeechobee 5-21, Glades Area 5-18.</a:t>
            </a:r>
          </a:p>
          <a:p>
            <a:r>
              <a:rPr lang="en-US" dirty="0">
                <a:latin typeface="Arial" panose="020B0604020202020204" pitchFamily="34" charset="0"/>
                <a:cs typeface="Arial" panose="020B0604020202020204" pitchFamily="34" charset="0"/>
              </a:rPr>
              <a:t>For all sites, functional criteria are important:</a:t>
            </a:r>
          </a:p>
          <a:p>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Child/Youth has a diagnosable emotional, socio-emotional, behavioral, or mental disorder under the DSM.  Autism, Developmental, and Substance Abuse diagnoses must have a co-occurring  behavioral health diagnosis</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Youth is unable to function in their family, school, or community setting or that their level of functioning is such that they require multi agency intervention from 2 or more agencies (mental health, education, child welfare, juvenile justice, substance abuse, primary health care, vocational rehabilitation, and housing)</a:t>
            </a:r>
          </a:p>
          <a:p>
            <a:pPr marL="171450" indent="-171450">
              <a:buFont typeface="Arial" panose="020B0604020202020204" pitchFamily="34" charset="0"/>
              <a:buChar char="•"/>
            </a:pPr>
            <a:endParaRPr lang="en-US"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US" dirty="0">
                <a:latin typeface="Arial" panose="020B0604020202020204" pitchFamily="34" charset="0"/>
                <a:cs typeface="Arial" panose="020B0604020202020204" pitchFamily="34" charset="0"/>
              </a:rPr>
              <a:t>Youth’s identified disability must have been present for at least a year or is expected to persist for a year or more based on diagnosis or multi-agency involvement </a:t>
            </a:r>
          </a:p>
          <a:p>
            <a:endParaRPr lang="en-US" dirty="0"/>
          </a:p>
        </p:txBody>
      </p:sp>
      <p:sp>
        <p:nvSpPr>
          <p:cNvPr id="4" name="Slide Number Placeholder 3"/>
          <p:cNvSpPr>
            <a:spLocks noGrp="1"/>
          </p:cNvSpPr>
          <p:nvPr>
            <p:ph type="sldNum" sz="quarter" idx="10"/>
          </p:nvPr>
        </p:nvSpPr>
        <p:spPr/>
        <p:txBody>
          <a:bodyPr/>
          <a:lstStyle/>
          <a:p>
            <a:fld id="{BC4E8522-012C-48D4-BBD1-ED50C1EDF917}" type="slidenum">
              <a:rPr lang="en-US" smtClean="0"/>
              <a:t>11</a:t>
            </a:fld>
            <a:endParaRPr lang="en-US" dirty="0"/>
          </a:p>
        </p:txBody>
      </p:sp>
    </p:spTree>
    <p:extLst>
      <p:ext uri="{BB962C8B-B14F-4D97-AF65-F5344CB8AC3E}">
        <p14:creationId xmlns:p14="http://schemas.microsoft.com/office/powerpoint/2010/main" val="329000263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400" dirty="0">
              <a:latin typeface="Arial" panose="020B0604020202020204" pitchFamily="34" charset="0"/>
              <a:cs typeface="Arial" panose="020B0604020202020204" pitchFamily="34" charset="0"/>
            </a:endParaRPr>
          </a:p>
          <a:p>
            <a:endParaRPr lang="en-US" sz="1400"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Children like Billy with severe emotional disabilities, along with their families, often find themselves involved with multiple agencies.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systems that are fragmented and less collaborative, families may be overwhelmed by the demands of multiple case management plans with multiple case managers.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If there are siblings with similar challenges, or their parents or caregivers are also struggling with their own issues such as drug or alcohol abuse, the picture becomes even more complicated to manage care, appointments and related obligations with the normal demands of keeping a job and maintaining a home.)</a:t>
            </a:r>
          </a:p>
        </p:txBody>
      </p:sp>
      <p:sp>
        <p:nvSpPr>
          <p:cNvPr id="4" name="Slide Number Placeholder 3"/>
          <p:cNvSpPr>
            <a:spLocks noGrp="1"/>
          </p:cNvSpPr>
          <p:nvPr>
            <p:ph type="sldNum" sz="quarter" idx="10"/>
          </p:nvPr>
        </p:nvSpPr>
        <p:spPr/>
        <p:txBody>
          <a:bodyPr/>
          <a:lstStyle/>
          <a:p>
            <a:fld id="{C1E447A5-C99F-4F93-BFF8-12502677F3A4}" type="slidenum">
              <a:rPr lang="en-US" smtClean="0"/>
              <a:t>12</a:t>
            </a:fld>
            <a:endParaRPr lang="en-US"/>
          </a:p>
        </p:txBody>
      </p:sp>
    </p:spTree>
    <p:extLst>
      <p:ext uri="{BB962C8B-B14F-4D97-AF65-F5344CB8AC3E}">
        <p14:creationId xmlns:p14="http://schemas.microsoft.com/office/powerpoint/2010/main" val="122852318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01040" y="4473892"/>
            <a:ext cx="5608320" cy="4108248"/>
          </a:xfrm>
        </p:spPr>
        <p:txBody>
          <a:bodyPr/>
          <a:lstStyle/>
          <a:p>
            <a:r>
              <a:rPr lang="en-US" dirty="0">
                <a:latin typeface="Arial" panose="020B0604020202020204" pitchFamily="34" charset="0"/>
                <a:cs typeface="Arial" panose="020B0604020202020204" pitchFamily="34" charset="0"/>
              </a:rPr>
              <a:t>Given all the agencies involved, one would think that this family is receiving all the support they need.  The family may perceive all the ‘help’ as a burden.  Thirty-one appointments a month, requiring Maggie to take off work, which she cannot afford.  Also, considering Bob’s AA meetings and the dozen or more calls from the schools each month, it may be impossible for them to keep all the appointments.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this sort of situation, it is not surprising that families tend to feel that their voices are not being heard.  Too often professionals help families through a crisis and then “discharge” the family with no support to get them through the next crisis.  When multiple agencies are involved, families are pulled in different directions by different system mandates.  In fact, professionals that are trying to help may become overwhelmed by trying to keep up with all of the needs of such complex families—they need some new tools to help.</a:t>
            </a:r>
          </a:p>
          <a:p>
            <a:endParaRPr lang="en-US" dirty="0">
              <a:latin typeface="Arial" panose="020B0604020202020204" pitchFamily="34" charset="0"/>
              <a:cs typeface="Arial" panose="020B0604020202020204" pitchFamily="34" charset="0"/>
            </a:endParaRP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The family needs a team approach to help them manage and support their son—by putting together a comprehensive, collaborative plan that meets legal mandates, but is tailored to their needs, leverages their strengths and the natural supports they already have in the community—one that is “doable” for them.</a:t>
            </a:r>
          </a:p>
          <a:p>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13</a:t>
            </a:fld>
            <a:endParaRPr lang="en-US"/>
          </a:p>
        </p:txBody>
      </p:sp>
    </p:spTree>
    <p:extLst>
      <p:ext uri="{BB962C8B-B14F-4D97-AF65-F5344CB8AC3E}">
        <p14:creationId xmlns:p14="http://schemas.microsoft.com/office/powerpoint/2010/main" val="18481201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Wraparound has a number of features that make it a powerful tool for engaging families like this through the process of developing one coordinated care management plan that meets the requirements of child welfare, provides needed services in a family-friendly way, and supports the family by connecting them with natural supports and peer services.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 plans about me without me.</a:t>
            </a:r>
          </a:p>
        </p:txBody>
      </p:sp>
      <p:sp>
        <p:nvSpPr>
          <p:cNvPr id="4" name="Slide Number Placeholder 3"/>
          <p:cNvSpPr>
            <a:spLocks noGrp="1"/>
          </p:cNvSpPr>
          <p:nvPr>
            <p:ph type="sldNum" sz="quarter" idx="10"/>
          </p:nvPr>
        </p:nvSpPr>
        <p:spPr/>
        <p:txBody>
          <a:bodyPr/>
          <a:lstStyle/>
          <a:p>
            <a:fld id="{C1E447A5-C99F-4F93-BFF8-12502677F3A4}" type="slidenum">
              <a:rPr lang="en-US" smtClean="0"/>
              <a:t>14</a:t>
            </a:fld>
            <a:endParaRPr lang="en-US"/>
          </a:p>
        </p:txBody>
      </p:sp>
    </p:spTree>
    <p:extLst>
      <p:ext uri="{BB962C8B-B14F-4D97-AF65-F5344CB8AC3E}">
        <p14:creationId xmlns:p14="http://schemas.microsoft.com/office/powerpoint/2010/main" val="66185018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47713" y="563563"/>
            <a:ext cx="5670550" cy="3189287"/>
          </a:xfrm>
        </p:spPr>
      </p:sp>
      <p:sp>
        <p:nvSpPr>
          <p:cNvPr id="3" name="Notes Placeholder 2"/>
          <p:cNvSpPr>
            <a:spLocks noGrp="1"/>
          </p:cNvSpPr>
          <p:nvPr>
            <p:ph type="body" idx="1"/>
          </p:nvPr>
        </p:nvSpPr>
        <p:spPr>
          <a:xfrm>
            <a:off x="716619" y="4151734"/>
            <a:ext cx="5732949" cy="4459487"/>
          </a:xfrm>
        </p:spPr>
        <p:txBody>
          <a:bodyPr/>
          <a:lstStyle/>
          <a:p>
            <a:r>
              <a:rPr lang="en-US" dirty="0">
                <a:latin typeface="Arial" panose="020B0604020202020204" pitchFamily="34" charset="0"/>
                <a:cs typeface="Arial" panose="020B0604020202020204" pitchFamily="34" charset="0"/>
              </a:rPr>
              <a:t>One of the goals of Wraparound is that through the use of a skilled facilitator, all the agencies involved in services to the family can come together to negotiate a strength-based care management plan with the family and the youth through a structured Wraparound process.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Family engagement and ownership of the plan is enhanced.  The Wraparound process is closely aligned to the </a:t>
            </a:r>
            <a:r>
              <a:rPr lang="en-US" dirty="0" err="1">
                <a:latin typeface="Arial" panose="020B0604020202020204" pitchFamily="34" charset="0"/>
                <a:cs typeface="Arial" panose="020B0604020202020204" pitchFamily="34" charset="0"/>
              </a:rPr>
              <a:t>CFSR</a:t>
            </a:r>
            <a:r>
              <a:rPr lang="en-US" dirty="0">
                <a:latin typeface="Arial" panose="020B0604020202020204" pitchFamily="34" charset="0"/>
                <a:cs typeface="Arial" panose="020B0604020202020204" pitchFamily="34" charset="0"/>
              </a:rPr>
              <a:t> process, including:</a:t>
            </a:r>
          </a:p>
          <a:p>
            <a:endParaRPr lang="en-US" dirty="0">
              <a:latin typeface="Arial" panose="020B0604020202020204" pitchFamily="34" charset="0"/>
              <a:cs typeface="Arial" panose="020B0604020202020204" pitchFamily="34" charset="0"/>
            </a:endParaRPr>
          </a:p>
          <a:p>
            <a:pPr>
              <a:spcBef>
                <a:spcPts val="611"/>
              </a:spcBef>
            </a:pPr>
            <a:r>
              <a:rPr lang="en-US" dirty="0">
                <a:latin typeface="Arial" panose="020B0604020202020204" pitchFamily="34" charset="0"/>
                <a:cs typeface="Arial" panose="020B0604020202020204" pitchFamily="34" charset="0"/>
              </a:rPr>
              <a:t>• Family-Centered Practice</a:t>
            </a:r>
          </a:p>
          <a:p>
            <a:pPr>
              <a:spcBef>
                <a:spcPts val="611"/>
              </a:spcBef>
            </a:pPr>
            <a:r>
              <a:rPr lang="en-US" dirty="0">
                <a:latin typeface="Arial" panose="020B0604020202020204" pitchFamily="34" charset="0"/>
                <a:cs typeface="Arial" panose="020B0604020202020204" pitchFamily="34" charset="0"/>
              </a:rPr>
              <a:t>• Community-Based Services</a:t>
            </a:r>
          </a:p>
          <a:p>
            <a:pPr>
              <a:spcBef>
                <a:spcPts val="611"/>
              </a:spcBef>
            </a:pPr>
            <a:r>
              <a:rPr lang="en-US" dirty="0">
                <a:latin typeface="Arial" panose="020B0604020202020204" pitchFamily="34" charset="0"/>
                <a:cs typeface="Arial" panose="020B0604020202020204" pitchFamily="34" charset="0"/>
              </a:rPr>
              <a:t>• Strengthening the Capacity of Families</a:t>
            </a:r>
          </a:p>
          <a:p>
            <a:pPr>
              <a:spcBef>
                <a:spcPts val="611"/>
              </a:spcBef>
            </a:pPr>
            <a:r>
              <a:rPr lang="en-US" dirty="0">
                <a:latin typeface="Arial" panose="020B0604020202020204" pitchFamily="34" charset="0"/>
                <a:cs typeface="Arial" panose="020B0604020202020204" pitchFamily="34" charset="0"/>
              </a:rPr>
              <a:t>• Individualizing Services</a:t>
            </a:r>
          </a:p>
          <a:p>
            <a:endParaRPr lang="en-US" dirty="0">
              <a:latin typeface="Arial" panose="020B0604020202020204" pitchFamily="34" charset="0"/>
              <a:cs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15</a:t>
            </a:fld>
            <a:endParaRPr lang="en-US"/>
          </a:p>
        </p:txBody>
      </p:sp>
    </p:spTree>
    <p:extLst>
      <p:ext uri="{BB962C8B-B14F-4D97-AF65-F5344CB8AC3E}">
        <p14:creationId xmlns:p14="http://schemas.microsoft.com/office/powerpoint/2010/main" val="37369936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Because it fits so well with System of Care values and principles, the State Advisory Team recognized its importance and made it a specific strategy in their Strategic Plan for the Children’s Mental Health SOC.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It was felt that High-Fidelity Wraparound model was the best choice for Florida because it is well-defined, could be standardized with fidelity measures, so that the state can monitor quality of implementation and Managed Care Organizations have greater confidence in the product they provide Medicaid reimbursement for.</a:t>
            </a:r>
          </a:p>
          <a:p>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16</a:t>
            </a:fld>
            <a:endParaRPr lang="en-US"/>
          </a:p>
        </p:txBody>
      </p:sp>
    </p:spTree>
    <p:extLst>
      <p:ext uri="{BB962C8B-B14F-4D97-AF65-F5344CB8AC3E}">
        <p14:creationId xmlns:p14="http://schemas.microsoft.com/office/powerpoint/2010/main" val="402068430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latin typeface="Arial" panose="020B0604020202020204" pitchFamily="34" charset="0"/>
                <a:cs typeface="Arial" panose="020B0604020202020204" pitchFamily="34" charset="0"/>
              </a:rPr>
              <a:t>Substance Abuse and Mental Health Administration’s (SAMHSA) 2015 and 2016 reports to  Congress on System of Care  included information from a national evaluation of grantees.</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10"/>
          </p:nvPr>
        </p:nvSpPr>
        <p:spPr/>
        <p:txBody>
          <a:bodyPr/>
          <a:lstStyle/>
          <a:p>
            <a:fld id="{BC4E8522-012C-48D4-BBD1-ED50C1EDF917}" type="slidenum">
              <a:rPr lang="en-US" smtClean="0"/>
              <a:t>17</a:t>
            </a:fld>
            <a:endParaRPr lang="en-US" dirty="0"/>
          </a:p>
        </p:txBody>
      </p:sp>
    </p:spTree>
    <p:extLst>
      <p:ext uri="{BB962C8B-B14F-4D97-AF65-F5344CB8AC3E}">
        <p14:creationId xmlns:p14="http://schemas.microsoft.com/office/powerpoint/2010/main" val="6383122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Arial" panose="020B0604020202020204" pitchFamily="34" charset="0"/>
                <a:cs typeface="Arial" panose="020B0604020202020204" pitchFamily="34" charset="0"/>
              </a:rPr>
              <a:t>The system of care concept has been woven into the Department’s Priority of Effort, for both adults through the ROSC approach and children’s System of Care.</a:t>
            </a:r>
          </a:p>
          <a:p>
            <a:r>
              <a:rPr lang="en-US" sz="1200" kern="1200" dirty="0">
                <a:solidFill>
                  <a:schemeClr val="tx1"/>
                </a:solidFill>
                <a:effectLst/>
                <a:latin typeface="Arial" panose="020B0604020202020204" pitchFamily="34" charset="0"/>
                <a:cs typeface="Arial" panose="020B0604020202020204" pitchFamily="34" charset="0"/>
              </a:rPr>
              <a:t> </a:t>
            </a:r>
          </a:p>
          <a:p>
            <a:r>
              <a:rPr lang="en-US" sz="1200" kern="1200" dirty="0">
                <a:solidFill>
                  <a:schemeClr val="tx1"/>
                </a:solidFill>
                <a:effectLst/>
                <a:latin typeface="Arial" panose="020B0604020202020204" pitchFamily="34" charset="0"/>
                <a:cs typeface="Arial" panose="020B0604020202020204" pitchFamily="34" charset="0"/>
              </a:rPr>
              <a:t>Wraparound care management is an important part of the approach:  "The Department of Children and Families’ mission is to advance personal and family recovery and resiliency. To that end, we are committed to Improving the lives of youth and their families experiencing behavioral health conditions through the implementation of High  Fidelity Wraparound across the state of  Florida”</a:t>
            </a:r>
          </a:p>
          <a:p>
            <a:endParaRPr lang="en-US" sz="1200" kern="1200" dirty="0">
              <a:solidFill>
                <a:schemeClr val="tx1"/>
              </a:solidFill>
              <a:effectLst/>
              <a:latin typeface="Arial" panose="020B0604020202020204" pitchFamily="34" charset="0"/>
              <a:cs typeface="Arial" panose="020B0604020202020204" pitchFamily="34" charset="0"/>
            </a:endParaRPr>
          </a:p>
          <a:p>
            <a:r>
              <a:rPr lang="en-US" sz="1200" kern="1200" dirty="0">
                <a:solidFill>
                  <a:schemeClr val="tx1"/>
                </a:solidFill>
                <a:effectLst/>
                <a:latin typeface="Arial" panose="020B0604020202020204" pitchFamily="34" charset="0"/>
                <a:cs typeface="Arial" panose="020B0604020202020204" pitchFamily="34" charset="0"/>
              </a:rPr>
              <a:t>Ute Gazioch</a:t>
            </a:r>
          </a:p>
          <a:p>
            <a:r>
              <a:rPr lang="en-US" sz="1200" kern="1200" dirty="0">
                <a:solidFill>
                  <a:schemeClr val="tx1"/>
                </a:solidFill>
                <a:effectLst/>
                <a:latin typeface="Arial" panose="020B0604020202020204" pitchFamily="34" charset="0"/>
                <a:cs typeface="Arial" panose="020B0604020202020204" pitchFamily="34" charset="0"/>
              </a:rPr>
              <a:t>Director of Substance Abuse and Mental Health</a:t>
            </a:r>
          </a:p>
          <a:p>
            <a:r>
              <a:rPr lang="en-US" sz="1200" kern="1200" dirty="0">
                <a:solidFill>
                  <a:schemeClr val="tx1"/>
                </a:solidFill>
                <a:effectLst/>
                <a:latin typeface="Arial" panose="020B0604020202020204" pitchFamily="34" charset="0"/>
                <a:cs typeface="Arial" panose="020B0604020202020204" pitchFamily="34" charset="0"/>
              </a:rPr>
              <a:t>Florida Department of Children and Families</a:t>
            </a:r>
          </a:p>
          <a:p>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18</a:t>
            </a:fld>
            <a:endParaRPr lang="en-US"/>
          </a:p>
        </p:txBody>
      </p:sp>
    </p:spTree>
    <p:extLst>
      <p:ext uri="{BB962C8B-B14F-4D97-AF65-F5344CB8AC3E}">
        <p14:creationId xmlns:p14="http://schemas.microsoft.com/office/powerpoint/2010/main" val="370524795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19</a:t>
            </a:fld>
            <a:endParaRPr lang="en-US"/>
          </a:p>
        </p:txBody>
      </p:sp>
    </p:spTree>
    <p:extLst>
      <p:ext uri="{BB962C8B-B14F-4D97-AF65-F5344CB8AC3E}">
        <p14:creationId xmlns:p14="http://schemas.microsoft.com/office/powerpoint/2010/main" val="5206398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17550" y="588963"/>
            <a:ext cx="5575300" cy="3136900"/>
          </a:xfrm>
        </p:spPr>
      </p:sp>
      <p:sp>
        <p:nvSpPr>
          <p:cNvPr id="3" name="Notes Placeholder 2"/>
          <p:cNvSpPr>
            <a:spLocks noGrp="1"/>
          </p:cNvSpPr>
          <p:nvPr>
            <p:ph type="body" idx="1"/>
          </p:nvPr>
        </p:nvSpPr>
        <p:spPr>
          <a:xfrm>
            <a:off x="701040" y="3956100"/>
            <a:ext cx="5608320" cy="4725192"/>
          </a:xfrm>
        </p:spPr>
        <p:txBody>
          <a:bodyPr/>
          <a:lstStyle/>
          <a:p>
            <a:r>
              <a:rPr lang="en-US" sz="1200" b="0" i="0" u="none" strike="noStrike" kern="1200" baseline="0" dirty="0">
                <a:solidFill>
                  <a:schemeClr val="tx1"/>
                </a:solidFill>
                <a:latin typeface="Arial" panose="020B0604020202020204" pitchFamily="34" charset="0"/>
                <a:cs typeface="Arial" panose="020B0604020202020204" pitchFamily="34" charset="0"/>
              </a:rPr>
              <a:t>In 2011, the Principles were updated to include:  Incorporate or link with mental health promotion, prevention, and early identification and intervention in order</a:t>
            </a:r>
          </a:p>
          <a:p>
            <a:r>
              <a:rPr lang="en-US" sz="1200" b="0" i="0" u="none" strike="noStrike" kern="1200" baseline="0" dirty="0">
                <a:solidFill>
                  <a:schemeClr val="tx1"/>
                </a:solidFill>
                <a:latin typeface="Arial" panose="020B0604020202020204" pitchFamily="34" charset="0"/>
                <a:cs typeface="Arial" panose="020B0604020202020204" pitchFamily="34" charset="0"/>
              </a:rPr>
              <a:t>to improve long-term outcomes, including mechanisms to identify problems at an earlier stage and mental health promotion and prevention activities directed at all children and adolescents.</a:t>
            </a:r>
          </a:p>
          <a:p>
            <a:endParaRPr lang="en-US" sz="1200" b="0" i="0" u="none" strike="noStrike" kern="1200" baseline="0" dirty="0">
              <a:solidFill>
                <a:schemeClr val="tx1"/>
              </a:solidFill>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none" strike="noStrike" kern="1200" baseline="0" dirty="0">
                <a:solidFill>
                  <a:schemeClr val="tx1"/>
                </a:solidFill>
                <a:latin typeface="Arial" panose="020B0604020202020204" pitchFamily="34" charset="0"/>
                <a:cs typeface="Arial" panose="020B0604020202020204" pitchFamily="34" charset="0"/>
              </a:rPr>
              <a:t>Beth Stroul writes that Behavioral Health </a:t>
            </a:r>
            <a:r>
              <a:rPr lang="en-US" dirty="0">
                <a:latin typeface="Arial" panose="020B0604020202020204" pitchFamily="34" charset="0"/>
                <a:cs typeface="Arial" panose="020B0604020202020204" pitchFamily="34" charset="0"/>
              </a:rPr>
              <a:t>promotion, prevention, and early intervention activities should be recognized as a part of the System of Care in addition to services and supports for high-need youth and their families.</a:t>
            </a:r>
          </a:p>
          <a:p>
            <a:endParaRPr lang="en-US" dirty="0">
              <a:latin typeface="Arial" panose="020B0604020202020204" pitchFamily="34" charset="0"/>
              <a:cs typeface="Arial" panose="020B0604020202020204" pitchFamily="34" charset="0"/>
            </a:endParaRP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Florida has had many System of Care grants from the Substance Abuse and Mental Health Services Administration (SAMHSA) over the past twenty years.  Currently there are seven System of Care grants working in 11 Circuits.  </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Our goal is to serve children and youth with severe emotional disorders exhibiting multiple problems in multiple settings—school, home, community—with their related agencies.  This calls for a family-centered approach, as well as a coordinated and integrated network of services and supports that has come to be known as the System of Care. </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This work is being done from a framework that is youth-guided, family driven, community based, and culturally and linguistically competent.  Children, families, and caregivers benefit from implementation of these values which are associated with improved outcomes. </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We believe that this approach is closely aligned with the Child Welfare Practice Model, and has some features that may facilitate work with parents and caregivers in these families as well. </a:t>
            </a:r>
          </a:p>
          <a:p>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2</a:t>
            </a:fld>
            <a:endParaRPr lang="en-US"/>
          </a:p>
        </p:txBody>
      </p:sp>
    </p:spTree>
    <p:extLst>
      <p:ext uri="{BB962C8B-B14F-4D97-AF65-F5344CB8AC3E}">
        <p14:creationId xmlns:p14="http://schemas.microsoft.com/office/powerpoint/2010/main" val="3096018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These are the major components making up the service array within the System of Care Framework.  The Framework itself integrates services from multiple agencies in a setting whose processes are driven by a defined set of values and principles.</a:t>
            </a:r>
          </a:p>
        </p:txBody>
      </p:sp>
      <p:sp>
        <p:nvSpPr>
          <p:cNvPr id="4" name="Slide Number Placeholder 3"/>
          <p:cNvSpPr>
            <a:spLocks noGrp="1"/>
          </p:cNvSpPr>
          <p:nvPr>
            <p:ph type="sldNum" sz="quarter" idx="10"/>
          </p:nvPr>
        </p:nvSpPr>
        <p:spPr/>
        <p:txBody>
          <a:bodyPr/>
          <a:lstStyle/>
          <a:p>
            <a:fld id="{BC4E8522-012C-48D4-BBD1-ED50C1EDF917}" type="slidenum">
              <a:rPr lang="en-US" smtClean="0"/>
              <a:t>3</a:t>
            </a:fld>
            <a:endParaRPr lang="en-US" dirty="0"/>
          </a:p>
        </p:txBody>
      </p:sp>
    </p:spTree>
    <p:extLst>
      <p:ext uri="{BB962C8B-B14F-4D97-AF65-F5344CB8AC3E}">
        <p14:creationId xmlns:p14="http://schemas.microsoft.com/office/powerpoint/2010/main" val="27161509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Simplified, the core values make families, surrogate families and youth full participants in all aspects of the planning and delivery of services and supports</a:t>
            </a:r>
          </a:p>
          <a:p>
            <a:r>
              <a:rPr lang="en-US" dirty="0">
                <a:latin typeface="Arial" panose="020B0604020202020204" pitchFamily="34" charset="0"/>
                <a:cs typeface="Arial" panose="020B0604020202020204" pitchFamily="34" charset="0"/>
              </a:rPr>
              <a:t>System of care values also resonate closely with the child welfare principles that underpin the Child and Family Services Review </a:t>
            </a:r>
            <a:r>
              <a:rPr lang="en-US" dirty="0" err="1">
                <a:latin typeface="Arial" panose="020B0604020202020204" pitchFamily="34" charset="0"/>
                <a:cs typeface="Arial" panose="020B0604020202020204" pitchFamily="34" charset="0"/>
              </a:rPr>
              <a:t>CFSR</a:t>
            </a:r>
            <a:r>
              <a:rPr lang="en-US" dirty="0">
                <a:latin typeface="Arial" panose="020B0604020202020204" pitchFamily="34" charset="0"/>
                <a:cs typeface="Arial" panose="020B0604020202020204" pitchFamily="34" charset="0"/>
              </a:rPr>
              <a:t> process, including:</a:t>
            </a:r>
          </a:p>
          <a:p>
            <a:endParaRPr lang="en-US" dirty="0">
              <a:latin typeface="Arial" panose="020B0604020202020204" pitchFamily="34" charset="0"/>
              <a:cs typeface="Arial" panose="020B0604020202020204" pitchFamily="34" charset="0"/>
            </a:endParaRPr>
          </a:p>
          <a:p>
            <a:pPr>
              <a:spcBef>
                <a:spcPts val="611"/>
              </a:spcBef>
            </a:pPr>
            <a:r>
              <a:rPr lang="en-US" dirty="0">
                <a:latin typeface="Arial" panose="020B0604020202020204" pitchFamily="34" charset="0"/>
                <a:cs typeface="Arial" panose="020B0604020202020204" pitchFamily="34" charset="0"/>
              </a:rPr>
              <a:t>• Family-Centered Practice</a:t>
            </a:r>
          </a:p>
          <a:p>
            <a:pPr>
              <a:spcBef>
                <a:spcPts val="611"/>
              </a:spcBef>
            </a:pPr>
            <a:r>
              <a:rPr lang="en-US" dirty="0">
                <a:latin typeface="Arial" panose="020B0604020202020204" pitchFamily="34" charset="0"/>
                <a:cs typeface="Arial" panose="020B0604020202020204" pitchFamily="34" charset="0"/>
              </a:rPr>
              <a:t>• Community-Based Services</a:t>
            </a:r>
          </a:p>
          <a:p>
            <a:pPr>
              <a:spcBef>
                <a:spcPts val="611"/>
              </a:spcBef>
            </a:pPr>
            <a:r>
              <a:rPr lang="en-US" dirty="0">
                <a:latin typeface="Arial" panose="020B0604020202020204" pitchFamily="34" charset="0"/>
                <a:cs typeface="Arial" panose="020B0604020202020204" pitchFamily="34" charset="0"/>
              </a:rPr>
              <a:t>• Strengthening the Capacity of Families</a:t>
            </a:r>
          </a:p>
          <a:p>
            <a:pPr>
              <a:spcBef>
                <a:spcPts val="611"/>
              </a:spcBef>
            </a:pPr>
            <a:r>
              <a:rPr lang="en-US" dirty="0">
                <a:latin typeface="Arial" panose="020B0604020202020204" pitchFamily="34" charset="0"/>
                <a:cs typeface="Arial" panose="020B0604020202020204" pitchFamily="34" charset="0"/>
              </a:rPr>
              <a:t>• Individualizing Services</a:t>
            </a:r>
          </a:p>
        </p:txBody>
      </p:sp>
      <p:sp>
        <p:nvSpPr>
          <p:cNvPr id="4" name="Slide Number Placeholder 3"/>
          <p:cNvSpPr>
            <a:spLocks noGrp="1"/>
          </p:cNvSpPr>
          <p:nvPr>
            <p:ph type="sldNum" sz="quarter" idx="10"/>
          </p:nvPr>
        </p:nvSpPr>
        <p:spPr/>
        <p:txBody>
          <a:bodyPr/>
          <a:lstStyle/>
          <a:p>
            <a:fld id="{C1E447A5-C99F-4F93-BFF8-12502677F3A4}" type="slidenum">
              <a:rPr lang="en-US" smtClean="0"/>
              <a:t>4</a:t>
            </a:fld>
            <a:endParaRPr lang="en-US"/>
          </a:p>
        </p:txBody>
      </p:sp>
    </p:spTree>
    <p:extLst>
      <p:ext uri="{BB962C8B-B14F-4D97-AF65-F5344CB8AC3E}">
        <p14:creationId xmlns:p14="http://schemas.microsoft.com/office/powerpoint/2010/main" val="266567693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717550" y="4528976"/>
            <a:ext cx="5608320" cy="3660458"/>
          </a:xfrm>
        </p:spPr>
        <p:txBody>
          <a:bodyPr/>
          <a:lstStyle/>
          <a:p>
            <a:r>
              <a:rPr lang="en-US" dirty="0">
                <a:latin typeface="Arial" panose="020B0604020202020204" pitchFamily="34" charset="0"/>
                <a:cs typeface="Arial" panose="020B0604020202020204" pitchFamily="34" charset="0"/>
              </a:rPr>
              <a:t>Florida’s Practice Model shares some of the same values and principles embedded in the core practices.</a:t>
            </a:r>
          </a:p>
          <a:p>
            <a:endParaRPr lang="en-US" dirty="0">
              <a:latin typeface="Arial" panose="020B0604020202020204" pitchFamily="34" charset="0"/>
              <a:cs typeface="Arial" panose="020B0604020202020204" pitchFamily="34" charset="0"/>
            </a:endParaRPr>
          </a:p>
          <a:p>
            <a:pPr marL="291131" indent="-291131">
              <a:spcBef>
                <a:spcPts val="611"/>
              </a:spcBef>
              <a:buFont typeface="Arial" panose="020B0604020202020204" pitchFamily="34" charset="0"/>
              <a:buChar char="•"/>
            </a:pPr>
            <a:r>
              <a:rPr lang="en-US" dirty="0">
                <a:latin typeface="Arial" panose="020B0604020202020204" pitchFamily="34" charset="0"/>
                <a:cs typeface="Arial" panose="020B0604020202020204" pitchFamily="34" charset="0"/>
              </a:rPr>
              <a:t>Engage the Family – Family Voice and Choice</a:t>
            </a:r>
          </a:p>
          <a:p>
            <a:pPr marL="291131" indent="-291131">
              <a:spcBef>
                <a:spcPts val="611"/>
              </a:spcBef>
              <a:buFont typeface="Arial" panose="020B0604020202020204" pitchFamily="34" charset="0"/>
              <a:buChar char="•"/>
            </a:pPr>
            <a:r>
              <a:rPr lang="en-US" dirty="0">
                <a:latin typeface="Arial" panose="020B0604020202020204" pitchFamily="34" charset="0"/>
                <a:cs typeface="Arial" panose="020B0604020202020204" pitchFamily="34" charset="0"/>
              </a:rPr>
              <a:t>Partner with all involved – collaboration and integration</a:t>
            </a:r>
          </a:p>
          <a:p>
            <a:pPr marL="291131" indent="-291131">
              <a:spcBef>
                <a:spcPts val="611"/>
              </a:spcBef>
              <a:buFont typeface="Arial" panose="020B0604020202020204" pitchFamily="34" charset="0"/>
              <a:buChar char="•"/>
            </a:pPr>
            <a:r>
              <a:rPr lang="en-US" dirty="0">
                <a:latin typeface="Arial" panose="020B0604020202020204" pitchFamily="34" charset="0"/>
                <a:cs typeface="Arial" panose="020B0604020202020204" pitchFamily="34" charset="0"/>
              </a:rPr>
              <a:t>Gather information, Assess and understand – Part of the Wraparound Process</a:t>
            </a:r>
          </a:p>
          <a:p>
            <a:pPr marL="291131" indent="-291131">
              <a:spcBef>
                <a:spcPts val="611"/>
              </a:spcBef>
              <a:buFont typeface="Arial" panose="020B0604020202020204" pitchFamily="34" charset="0"/>
              <a:buChar char="•"/>
            </a:pPr>
            <a:r>
              <a:rPr lang="en-US" dirty="0">
                <a:latin typeface="Arial" panose="020B0604020202020204" pitchFamily="34" charset="0"/>
                <a:cs typeface="Arial" panose="020B0604020202020204" pitchFamily="34" charset="0"/>
              </a:rPr>
              <a:t>Plan for child safety and family change – community based, strength-based, individualized – focuses on strengthening what’s there</a:t>
            </a:r>
          </a:p>
          <a:p>
            <a:pPr marL="291131" indent="-291131">
              <a:spcBef>
                <a:spcPts val="611"/>
              </a:spcBef>
              <a:buFont typeface="Arial" panose="020B0604020202020204" pitchFamily="34" charset="0"/>
              <a:buChar char="•"/>
            </a:pPr>
            <a:r>
              <a:rPr lang="en-US" dirty="0">
                <a:latin typeface="Arial" panose="020B0604020202020204" pitchFamily="34" charset="0"/>
                <a:cs typeface="Arial" panose="020B0604020202020204" pitchFamily="34" charset="0"/>
              </a:rPr>
              <a:t>Monitor and adopt case plan – Wraparound Persistence Principle—(people don’t fail—plans do—get a new plan), outcome-based</a:t>
            </a:r>
          </a:p>
        </p:txBody>
      </p:sp>
      <p:sp>
        <p:nvSpPr>
          <p:cNvPr id="4" name="Slide Number Placeholder 3"/>
          <p:cNvSpPr>
            <a:spLocks noGrp="1"/>
          </p:cNvSpPr>
          <p:nvPr>
            <p:ph type="sldNum" sz="quarter" idx="10"/>
          </p:nvPr>
        </p:nvSpPr>
        <p:spPr/>
        <p:txBody>
          <a:bodyPr/>
          <a:lstStyle/>
          <a:p>
            <a:fld id="{C1E447A5-C99F-4F93-BFF8-12502677F3A4}" type="slidenum">
              <a:rPr lang="en-US" smtClean="0"/>
              <a:t>5</a:t>
            </a:fld>
            <a:endParaRPr lang="en-US"/>
          </a:p>
        </p:txBody>
      </p:sp>
    </p:spTree>
    <p:extLst>
      <p:ext uri="{BB962C8B-B14F-4D97-AF65-F5344CB8AC3E}">
        <p14:creationId xmlns:p14="http://schemas.microsoft.com/office/powerpoint/2010/main" val="14487400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latin typeface="Arial" panose="020B0604020202020204" pitchFamily="34" charset="0"/>
                <a:cs typeface="Arial" panose="020B0604020202020204" pitchFamily="34" charset="0"/>
              </a:rPr>
              <a:t>These are the current counties where sites are providing services. </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Northwest includes Holmes, Washington Calhoun, Jackson and Gadsden Counties; Suncoast includes Pinellas and Pasco.</a:t>
            </a:r>
          </a:p>
          <a:p>
            <a:r>
              <a:rPr lang="en-US" dirty="0">
                <a:latin typeface="Arial" panose="020B0604020202020204" pitchFamily="34" charset="0"/>
                <a:cs typeface="Arial" panose="020B0604020202020204" pitchFamily="34" charset="0"/>
              </a:rPr>
              <a:t>Northeast includes St. Johns, Alachua, Putnam, Flagler and Volusia Counties; and the Southeast includes Okeechobee and Palm Beach Counties.</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In Palm Beach County, services are limited to the Glades area, at the southern end of Lake Okeechobee.  Each site in the current expansion and sustainability grant has site coordinators and family/youth coordinators, along with service dollars, to help expand the array of services, implement Wraparound, build inter-agency collaboration, and “preach the gospel” on how to embrace SOC principles and values.  </a:t>
            </a:r>
          </a:p>
          <a:p>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6</a:t>
            </a:fld>
            <a:endParaRPr lang="en-US"/>
          </a:p>
        </p:txBody>
      </p:sp>
    </p:spTree>
    <p:extLst>
      <p:ext uri="{BB962C8B-B14F-4D97-AF65-F5344CB8AC3E}">
        <p14:creationId xmlns:p14="http://schemas.microsoft.com/office/powerpoint/2010/main" val="15679108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r>
              <a:rPr lang="en-US" dirty="0">
                <a:latin typeface="Arial" panose="020B0604020202020204" pitchFamily="34" charset="0"/>
                <a:cs typeface="Arial" panose="020B0604020202020204" pitchFamily="34" charset="0"/>
              </a:rPr>
              <a:t>At the State level, the System of Care Expansion effort is guided by a Statewide Advisory Team and staffed at SAMH.</a:t>
            </a:r>
          </a:p>
          <a:p>
            <a:endParaRPr lang="en-US" dirty="0">
              <a:latin typeface="Arial" panose="020B0604020202020204" pitchFamily="34" charset="0"/>
              <a:cs typeface="Arial" panose="020B0604020202020204" pitchFamily="34" charset="0"/>
            </a:endParaRPr>
          </a:p>
          <a:p>
            <a:r>
              <a:rPr lang="en-US" dirty="0">
                <a:latin typeface="Arial" panose="020B0604020202020204" pitchFamily="34" charset="0"/>
                <a:cs typeface="Arial" panose="020B0604020202020204" pitchFamily="34" charset="0"/>
              </a:rPr>
              <a:t>SAMH Staff responsibilities include:</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Lead Strategic Planning &amp; the Development of Agendas for State Advisory Meetings</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Manage and Monitor Implementation Progress</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Champion SOC principles and values in practice</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Provide Guidance and Technical Assistance to All Tiers</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Manage the Statewide Wraparound Initiative</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Work with USF to Report Progress and Conduct Process and Outcome Evaluation</a:t>
            </a:r>
          </a:p>
          <a:p>
            <a:pPr marL="170044" indent="-170044">
              <a:buFont typeface="Arial" panose="020B0604020202020204" pitchFamily="34" charset="0"/>
              <a:buChar char="•"/>
            </a:pPr>
            <a:r>
              <a:rPr lang="en-US" dirty="0">
                <a:latin typeface="Arial" panose="020B0604020202020204" pitchFamily="34" charset="0"/>
                <a:cs typeface="Arial" panose="020B0604020202020204" pitchFamily="34" charset="0"/>
              </a:rPr>
              <a:t>Lead in the Expansion &amp; Sustainability of Evidence-Based Practices </a:t>
            </a:r>
          </a:p>
          <a:p>
            <a:endParaRPr lang="en-US" dirty="0"/>
          </a:p>
        </p:txBody>
      </p:sp>
      <p:sp>
        <p:nvSpPr>
          <p:cNvPr id="4" name="Slide Number Placeholder 3"/>
          <p:cNvSpPr>
            <a:spLocks noGrp="1"/>
          </p:cNvSpPr>
          <p:nvPr>
            <p:ph type="sldNum" sz="quarter" idx="10"/>
          </p:nvPr>
        </p:nvSpPr>
        <p:spPr/>
        <p:txBody>
          <a:bodyPr/>
          <a:lstStyle/>
          <a:p>
            <a:fld id="{BC4E8522-012C-48D4-BBD1-ED50C1EDF917}" type="slidenum">
              <a:rPr lang="en-US" smtClean="0"/>
              <a:t>7</a:t>
            </a:fld>
            <a:endParaRPr lang="en-US" dirty="0"/>
          </a:p>
        </p:txBody>
      </p:sp>
    </p:spTree>
    <p:extLst>
      <p:ext uri="{BB962C8B-B14F-4D97-AF65-F5344CB8AC3E}">
        <p14:creationId xmlns:p14="http://schemas.microsoft.com/office/powerpoint/2010/main" val="32708024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06902"/>
            <a:r>
              <a:rPr lang="en-US" dirty="0">
                <a:latin typeface="Arial" panose="020B0604020202020204" pitchFamily="34" charset="0"/>
                <a:cs typeface="Arial" panose="020B0604020202020204" pitchFamily="34" charset="0"/>
              </a:rPr>
              <a:t>The Department Region staff and Managing Entities in each of the four regions are working together to accomplish grant goals, </a:t>
            </a:r>
          </a:p>
          <a:p>
            <a:pPr defTabSz="906902"/>
            <a:endParaRPr lang="en-US" dirty="0">
              <a:latin typeface="Arial" panose="020B0604020202020204" pitchFamily="34" charset="0"/>
              <a:cs typeface="Arial" panose="020B0604020202020204" pitchFamily="34" charset="0"/>
            </a:endParaRPr>
          </a:p>
          <a:p>
            <a:pPr defTabSz="906902"/>
            <a:r>
              <a:rPr lang="en-US" dirty="0">
                <a:latin typeface="Arial" panose="020B0604020202020204" pitchFamily="34" charset="0"/>
                <a:cs typeface="Arial" panose="020B0604020202020204" pitchFamily="34" charset="0"/>
              </a:rPr>
              <a:t>Local Site Coordinator helps to organize and staff the Local Coordinating Committee.  Helps make connections between SOC and partners at the local level.  Monitors referrals, champions Wraparound implementation, provides training and conducts community outreach.</a:t>
            </a:r>
          </a:p>
          <a:p>
            <a:pPr defTabSz="906902"/>
            <a:endParaRPr lang="en-US" dirty="0">
              <a:latin typeface="Arial" panose="020B0604020202020204" pitchFamily="34" charset="0"/>
              <a:cs typeface="Arial" panose="020B0604020202020204" pitchFamily="34" charset="0"/>
            </a:endParaRPr>
          </a:p>
          <a:p>
            <a:pPr defTabSz="906902"/>
            <a:r>
              <a:rPr lang="en-US" dirty="0">
                <a:latin typeface="Arial" panose="020B0604020202020204" pitchFamily="34" charset="0"/>
                <a:cs typeface="Arial" panose="020B0604020202020204" pitchFamily="34" charset="0"/>
              </a:rPr>
              <a:t>Family and Youth coordinators work to recruit and engage families and youth in the local coordinating committee, as well as planning with the ME and provider agencies.  Works with family- and youth-run organizations to provide input to the system, as well as develop peer support services and natural supports in the community.  Where no family- or youth-run organizations exist, they work with the site coordinator to help establish them.</a:t>
            </a:r>
          </a:p>
          <a:p>
            <a:endParaRPr lang="en-US" dirty="0"/>
          </a:p>
        </p:txBody>
      </p:sp>
      <p:sp>
        <p:nvSpPr>
          <p:cNvPr id="4" name="Slide Number Placeholder 3"/>
          <p:cNvSpPr>
            <a:spLocks noGrp="1"/>
          </p:cNvSpPr>
          <p:nvPr>
            <p:ph type="sldNum" sz="quarter" idx="10"/>
          </p:nvPr>
        </p:nvSpPr>
        <p:spPr/>
        <p:txBody>
          <a:bodyPr/>
          <a:lstStyle/>
          <a:p>
            <a:fld id="{BC4E8522-012C-48D4-BBD1-ED50C1EDF917}" type="slidenum">
              <a:rPr lang="en-US" smtClean="0"/>
              <a:t>8</a:t>
            </a:fld>
            <a:endParaRPr lang="en-US" dirty="0"/>
          </a:p>
        </p:txBody>
      </p:sp>
    </p:spTree>
    <p:extLst>
      <p:ext uri="{BB962C8B-B14F-4D97-AF65-F5344CB8AC3E}">
        <p14:creationId xmlns:p14="http://schemas.microsoft.com/office/powerpoint/2010/main" val="2240947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24133"/>
            <a:endParaRPr lang="en-US" dirty="0"/>
          </a:p>
          <a:p>
            <a:r>
              <a:rPr lang="en-US" dirty="0">
                <a:latin typeface="Arial" panose="020B0604020202020204" pitchFamily="34" charset="0"/>
                <a:cs typeface="Arial" panose="020B0604020202020204" pitchFamily="34" charset="0"/>
              </a:rPr>
              <a:t>This year the State Advisory Team revised and focused the strategic plan on goals that achievable within the grant time frame:</a:t>
            </a:r>
          </a:p>
          <a:p>
            <a:pPr marL="231033" indent="-231033">
              <a:buAutoNum type="arabicPeriod"/>
            </a:pPr>
            <a:endParaRPr lang="en-US" dirty="0">
              <a:latin typeface="Arial" panose="020B0604020202020204" pitchFamily="34" charset="0"/>
              <a:cs typeface="Arial" panose="020B0604020202020204" pitchFamily="34" charset="0"/>
            </a:endParaRPr>
          </a:p>
          <a:p>
            <a:pPr marL="231033" indent="-231033">
              <a:buAutoNum type="arabicPeriod"/>
            </a:pPr>
            <a:r>
              <a:rPr lang="en-US" dirty="0">
                <a:latin typeface="Arial" panose="020B0604020202020204" pitchFamily="34" charset="0"/>
                <a:cs typeface="Arial" panose="020B0604020202020204" pitchFamily="34" charset="0"/>
              </a:rPr>
              <a:t>Expand the use of family and youth peer services, create youth groups for support, empowerment and leadership, educate staff on value of family/youth perspective</a:t>
            </a:r>
          </a:p>
          <a:p>
            <a:pPr marL="231033" indent="-231033">
              <a:buAutoNum type="arabicPeriod"/>
            </a:pPr>
            <a:r>
              <a:rPr lang="en-US" dirty="0">
                <a:latin typeface="Arial" panose="020B0604020202020204" pitchFamily="34" charset="0"/>
                <a:cs typeface="Arial" panose="020B0604020202020204" pitchFamily="34" charset="0"/>
              </a:rPr>
              <a:t>Make sure each community has some sort of behavioral health alliance to facilitate collaboration and coordination of services.  Make sure that non-traditional services such as peer support services, respite, and other services are available to support the families.  Promote primary care and behavioral health integration—Physicians who recognize MH issues and are able to make appropriate referrals.</a:t>
            </a:r>
          </a:p>
          <a:p>
            <a:pPr marL="231033" indent="-231033">
              <a:buAutoNum type="arabicPeriod"/>
            </a:pPr>
            <a:r>
              <a:rPr lang="en-US" dirty="0">
                <a:latin typeface="Arial" panose="020B0604020202020204" pitchFamily="34" charset="0"/>
                <a:cs typeface="Arial" panose="020B0604020202020204" pitchFamily="34" charset="0"/>
              </a:rPr>
              <a:t>Implement High-Fidelity Wraparound statewide—trained more than 900, supporting coaching, train-the-trainer, introductory training for managers, </a:t>
            </a:r>
            <a:r>
              <a:rPr lang="en-US" dirty="0" err="1">
                <a:latin typeface="Arial" panose="020B0604020202020204" pitchFamily="34" charset="0"/>
                <a:cs typeface="Arial" panose="020B0604020202020204" pitchFamily="34" charset="0"/>
              </a:rPr>
              <a:t>JPOs</a:t>
            </a:r>
            <a:r>
              <a:rPr lang="en-US" dirty="0">
                <a:latin typeface="Arial" panose="020B0604020202020204" pitchFamily="34" charset="0"/>
                <a:cs typeface="Arial" panose="020B0604020202020204" pitchFamily="34" charset="0"/>
              </a:rPr>
              <a:t> and others who come to the table—developing ways to ensure sustainable funding through Medicaid and other sources.</a:t>
            </a:r>
          </a:p>
          <a:p>
            <a:pPr marL="231033" indent="-231033">
              <a:buAutoNum type="arabicPeriod"/>
            </a:pPr>
            <a:r>
              <a:rPr lang="en-US" dirty="0">
                <a:latin typeface="Arial" panose="020B0604020202020204" pitchFamily="34" charset="0"/>
                <a:cs typeface="Arial" panose="020B0604020202020204" pitchFamily="34" charset="0"/>
              </a:rPr>
              <a:t>Identify key performance indicators for Systems of Care—how to measure outputs and outcomes.</a:t>
            </a:r>
          </a:p>
          <a:p>
            <a:pPr marL="231033" indent="-231033">
              <a:buAutoNum type="arabicPeriod"/>
            </a:pPr>
            <a:endParaRPr lang="en-US" dirty="0"/>
          </a:p>
        </p:txBody>
      </p:sp>
      <p:sp>
        <p:nvSpPr>
          <p:cNvPr id="4" name="Slide Number Placeholder 3"/>
          <p:cNvSpPr>
            <a:spLocks noGrp="1"/>
          </p:cNvSpPr>
          <p:nvPr>
            <p:ph type="sldNum" sz="quarter" idx="10"/>
          </p:nvPr>
        </p:nvSpPr>
        <p:spPr/>
        <p:txBody>
          <a:bodyPr/>
          <a:lstStyle/>
          <a:p>
            <a:fld id="{C1E447A5-C99F-4F93-BFF8-12502677F3A4}" type="slidenum">
              <a:rPr lang="en-US" smtClean="0"/>
              <a:t>9</a:t>
            </a:fld>
            <a:endParaRPr lang="en-US"/>
          </a:p>
        </p:txBody>
      </p:sp>
    </p:spTree>
    <p:extLst>
      <p:ext uri="{BB962C8B-B14F-4D97-AF65-F5344CB8AC3E}">
        <p14:creationId xmlns:p14="http://schemas.microsoft.com/office/powerpoint/2010/main" val="35956575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0689C476-4149-40DE-BABE-D94EE6DE3B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0614727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3C522F9F-A3E1-4F32-843D-F8CC367E21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4196790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4EB90BD-B6CE-46B7-997F-7313B992CCD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6767DFEE-E748-4908-8D1E-8C031B2A65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61782924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DB9D11F-B188-461D-B23F-39381795C052}"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pic>
        <p:nvPicPr>
          <p:cNvPr id="13" name="Picture 12">
            <a:extLst>
              <a:ext uri="{FF2B5EF4-FFF2-40B4-BE49-F238E27FC236}">
                <a16:creationId xmlns:a16="http://schemas.microsoft.com/office/drawing/2014/main" id="{C43D6271-F5F6-4435-8DFC-2024611085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9663050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E6D8D9-55A2-4063-B0F3-121F44549695}"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ACB0D752-104B-4B0E-AA90-12A8B0C78F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11127285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B24536-994D-4021-A283-9F449C0DB509}" type="datetimeFigureOut">
              <a:rPr lang="en-US" smtClean="0"/>
              <a:t>10/5/2018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5" name="Picture 14">
            <a:extLst>
              <a:ext uri="{FF2B5EF4-FFF2-40B4-BE49-F238E27FC236}">
                <a16:creationId xmlns:a16="http://schemas.microsoft.com/office/drawing/2014/main" id="{BF6966D4-1B88-4588-955C-C8EEB90370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6341596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BBBB78-C96F-47B7-AB17-D852CA960AC9}" type="datetimeFigureOut">
              <a:rPr lang="en-US" smtClean="0"/>
              <a:t>10/5/2018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7" name="Picture 16">
            <a:extLst>
              <a:ext uri="{FF2B5EF4-FFF2-40B4-BE49-F238E27FC236}">
                <a16:creationId xmlns:a16="http://schemas.microsoft.com/office/drawing/2014/main" id="{67BCF772-9E64-4BF5-8FE1-0FE11CA281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516853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8C81973C-D4BA-45DE-82F6-E805ABCD74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47301" y="5690560"/>
            <a:ext cx="1098224" cy="621537"/>
          </a:xfrm>
          <a:prstGeom prst="rect">
            <a:avLst/>
          </a:prstGeom>
        </p:spPr>
      </p:pic>
    </p:spTree>
    <p:extLst>
      <p:ext uri="{BB962C8B-B14F-4D97-AF65-F5344CB8AC3E}">
        <p14:creationId xmlns:p14="http://schemas.microsoft.com/office/powerpoint/2010/main" val="20050678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pic>
        <p:nvPicPr>
          <p:cNvPr id="7" name="Picture 6">
            <a:extLst>
              <a:ext uri="{FF2B5EF4-FFF2-40B4-BE49-F238E27FC236}">
                <a16:creationId xmlns:a16="http://schemas.microsoft.com/office/drawing/2014/main" id="{42D9AC31-F81D-4962-B5C8-7E5FFF61DE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303234" y="5718123"/>
            <a:ext cx="910217" cy="515135"/>
          </a:xfrm>
          <a:prstGeom prst="rect">
            <a:avLst/>
          </a:prstGeom>
        </p:spPr>
      </p:pic>
    </p:spTree>
    <p:extLst>
      <p:ext uri="{BB962C8B-B14F-4D97-AF65-F5344CB8AC3E}">
        <p14:creationId xmlns:p14="http://schemas.microsoft.com/office/powerpoint/2010/main" val="5864712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8ABE3C1-DBE1-495D-B57B-2849774B866A}"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0689C476-4149-40DE-BABE-D94EE6DE3B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411780641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2DE42F4-6EEF-4EF7-8ED4-2208F0F89A08}"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DB12DF96-FC7C-4C2C-9FA6-CFA87F8876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8737601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12DE42F4-6EEF-4EF7-8ED4-2208F0F89A08}"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DB12DF96-FC7C-4C2C-9FA6-CFA87F8876D8}"/>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9434235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BC44F59C-F90A-4037-B9B8-1DFDC702AB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4103528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E88446F4-7E18-48EE-839E-134E888F02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057882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pic>
        <p:nvPicPr>
          <p:cNvPr id="10" name="Picture 9">
            <a:extLst>
              <a:ext uri="{FF2B5EF4-FFF2-40B4-BE49-F238E27FC236}">
                <a16:creationId xmlns:a16="http://schemas.microsoft.com/office/drawing/2014/main" id="{C2967A38-845D-42F8-A51B-ADD8BBF55D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62591995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E99F462-093F-4566-844B-4C71F2739DA5}" type="datetimeFigureOut">
              <a:rPr lang="en-US" smtClean="0"/>
              <a:t>10/5/2018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D6F119AF-E204-41D7-BEA2-6001DD3ECF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68522961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D24A7AC-904D-4781-85BA-7D10C17ED021}" type="datetimeFigureOut">
              <a:rPr lang="en-US" smtClean="0"/>
              <a:t>10/5/2018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2D6CAEB4-744A-4E28-87A8-DDB404133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1712492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E331444B-B92B-4E27-8C94-BB93EAF5CB18}" type="datetimeFigureOut">
              <a:rPr lang="en-US" smtClean="0"/>
              <a:t>10/5/2018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7667AD4B-4FD5-4F24-9B84-254B8B2278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74024919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ED0DACFD-0D14-474B-8CF1-95D4508572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98526193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446C117F-5CCF-4837-BE5F-2B92066CAFAF}"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3C522F9F-A3E1-4F32-843D-F8CC367E21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504850918"/>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84EB90BD-B6CE-46B7-997F-7313B992CCD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6767DFEE-E748-4908-8D1E-8C031B2A657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84298703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4" name="Date Placeholder 3"/>
          <p:cNvSpPr>
            <a:spLocks noGrp="1"/>
          </p:cNvSpPr>
          <p:nvPr>
            <p:ph type="dt" sz="half" idx="10"/>
          </p:nvPr>
        </p:nvSpPr>
        <p:spPr/>
        <p:txBody>
          <a:bodyPr/>
          <a:lstStyle/>
          <a:p>
            <a:fld id="{CDB9D11F-B188-461D-B23F-39381795C052}"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pic>
        <p:nvPicPr>
          <p:cNvPr id="13" name="Picture 12">
            <a:extLst>
              <a:ext uri="{FF2B5EF4-FFF2-40B4-BE49-F238E27FC236}">
                <a16:creationId xmlns:a16="http://schemas.microsoft.com/office/drawing/2014/main" id="{C43D6271-F5F6-4435-8DFC-20246110858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7634703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0578ACC-22D6-47C1-A373-4FD133E34F3C}"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BC44F59C-F90A-4037-B9B8-1DFDC702ABD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834624873"/>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E6D8D9-55A2-4063-B0F3-121F44549695}"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ACB0D752-104B-4B0E-AA90-12A8B0C78F9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30755345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D4B24536-994D-4021-A283-9F449C0DB509}" type="datetimeFigureOut">
              <a:rPr lang="en-US" smtClean="0"/>
              <a:t>10/5/2018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5" name="Picture 14">
            <a:extLst>
              <a:ext uri="{FF2B5EF4-FFF2-40B4-BE49-F238E27FC236}">
                <a16:creationId xmlns:a16="http://schemas.microsoft.com/office/drawing/2014/main" id="{BF6966D4-1B88-4588-955C-C8EEB9037034}"/>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05219216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3CBBBB78-C96F-47B7-AB17-D852CA960AC9}" type="datetimeFigureOut">
              <a:rPr lang="en-US" smtClean="0"/>
              <a:t>10/5/2018</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17" name="Picture 16">
            <a:extLst>
              <a:ext uri="{FF2B5EF4-FFF2-40B4-BE49-F238E27FC236}">
                <a16:creationId xmlns:a16="http://schemas.microsoft.com/office/drawing/2014/main" id="{67BCF772-9E64-4BF5-8FE1-0FE11CA2815F}"/>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35497216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FA3F48C-C7C6-4055-9F49-3777875E72AE}"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pic>
        <p:nvPicPr>
          <p:cNvPr id="7" name="Picture 6">
            <a:extLst>
              <a:ext uri="{FF2B5EF4-FFF2-40B4-BE49-F238E27FC236}">
                <a16:creationId xmlns:a16="http://schemas.microsoft.com/office/drawing/2014/main" id="{8C81973C-D4BA-45DE-82F6-E805ABCD741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47301" y="5690560"/>
            <a:ext cx="1098224" cy="621537"/>
          </a:xfrm>
          <a:prstGeom prst="rect">
            <a:avLst/>
          </a:prstGeom>
        </p:spPr>
      </p:pic>
    </p:spTree>
    <p:extLst>
      <p:ext uri="{BB962C8B-B14F-4D97-AF65-F5344CB8AC3E}">
        <p14:creationId xmlns:p14="http://schemas.microsoft.com/office/powerpoint/2010/main" val="214204506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178E61D-D431-422C-9764-11DAFE33AB63}" type="datetimeFigureOut">
              <a:rPr lang="en-US" smtClean="0"/>
              <a:t>10/5/2018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pic>
        <p:nvPicPr>
          <p:cNvPr id="7" name="Picture 6">
            <a:extLst>
              <a:ext uri="{FF2B5EF4-FFF2-40B4-BE49-F238E27FC236}">
                <a16:creationId xmlns:a16="http://schemas.microsoft.com/office/drawing/2014/main" id="{42D9AC31-F81D-4962-B5C8-7E5FFF61DE6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303234" y="5718123"/>
            <a:ext cx="910217" cy="515135"/>
          </a:xfrm>
          <a:prstGeom prst="rect">
            <a:avLst/>
          </a:prstGeom>
        </p:spPr>
      </p:pic>
    </p:spTree>
    <p:extLst>
      <p:ext uri="{BB962C8B-B14F-4D97-AF65-F5344CB8AC3E}">
        <p14:creationId xmlns:p14="http://schemas.microsoft.com/office/powerpoint/2010/main" val="42735428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E5A6C69-6797-4E8A-BF37-F2C3751466E9}"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E88446F4-7E18-48EE-839E-134E888F025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383321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82014A1-A632-4878-A0D3-F52BA7563730}" type="datetimeFigureOut">
              <a:rPr lang="en-US" smtClean="0"/>
              <a:t>10/5/2018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pic>
        <p:nvPicPr>
          <p:cNvPr id="10" name="Picture 9">
            <a:extLst>
              <a:ext uri="{FF2B5EF4-FFF2-40B4-BE49-F238E27FC236}">
                <a16:creationId xmlns:a16="http://schemas.microsoft.com/office/drawing/2014/main" id="{C2967A38-845D-42F8-A51B-ADD8BBF55DC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863626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CE99F462-093F-4566-844B-4C71F2739DA5}" type="datetimeFigureOut">
              <a:rPr lang="en-US" smtClean="0"/>
              <a:t>10/5/2018</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D6F119AF-E204-41D7-BEA2-6001DD3ECF4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2891687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3D24A7AC-904D-4781-85BA-7D10C17ED021}" type="datetimeFigureOut">
              <a:rPr lang="en-US" smtClean="0"/>
              <a:t>10/5/2018</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2D6CAEB4-744A-4E28-87A8-DDB4041333F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548988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7" name="Date Placeholder 4"/>
          <p:cNvSpPr>
            <a:spLocks noGrp="1"/>
          </p:cNvSpPr>
          <p:nvPr>
            <p:ph type="dt" sz="half" idx="10"/>
          </p:nvPr>
        </p:nvSpPr>
        <p:spPr/>
        <p:txBody>
          <a:bodyPr/>
          <a:lstStyle/>
          <a:p>
            <a:fld id="{E331444B-B92B-4E27-8C94-BB93EAF5CB18}" type="datetimeFigureOut">
              <a:rPr lang="en-US" smtClean="0"/>
              <a:t>10/5/2018</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7667AD4B-4FD5-4F24-9B84-254B8B22788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28376650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363EFA5E-FA76-400D-B3DC-F0BA90E6D107}" type="datetimeFigureOut">
              <a:rPr lang="en-US" smtClean="0"/>
              <a:t>10/5/2018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pic>
        <p:nvPicPr>
          <p:cNvPr id="8" name="Picture 7">
            <a:extLst>
              <a:ext uri="{FF2B5EF4-FFF2-40B4-BE49-F238E27FC236}">
                <a16:creationId xmlns:a16="http://schemas.microsoft.com/office/drawing/2014/main" id="{ED0DACFD-0D14-474B-8CF1-95D4508572D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9596092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6.png"/><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slideLayout" Target="../slideLayouts/slideLayout30.xml"/><Relationship Id="rId18" Type="http://schemas.openxmlformats.org/officeDocument/2006/relationships/theme" Target="../theme/theme2.xml"/><Relationship Id="rId3" Type="http://schemas.openxmlformats.org/officeDocument/2006/relationships/slideLayout" Target="../slideLayouts/slideLayout20.xml"/><Relationship Id="rId21" Type="http://schemas.openxmlformats.org/officeDocument/2006/relationships/image" Target="../media/image4.png"/><Relationship Id="rId7" Type="http://schemas.openxmlformats.org/officeDocument/2006/relationships/slideLayout" Target="../slideLayouts/slideLayout24.xml"/><Relationship Id="rId12" Type="http://schemas.openxmlformats.org/officeDocument/2006/relationships/slideLayout" Target="../slideLayouts/slideLayout29.xml"/><Relationship Id="rId17" Type="http://schemas.openxmlformats.org/officeDocument/2006/relationships/slideLayout" Target="../slideLayouts/slideLayout34.xml"/><Relationship Id="rId2" Type="http://schemas.openxmlformats.org/officeDocument/2006/relationships/slideLayout" Target="../slideLayouts/slideLayout19.xml"/><Relationship Id="rId16" Type="http://schemas.openxmlformats.org/officeDocument/2006/relationships/slideLayout" Target="../slideLayouts/slideLayout33.xml"/><Relationship Id="rId20" Type="http://schemas.openxmlformats.org/officeDocument/2006/relationships/image" Target="../media/image3.png"/><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5" Type="http://schemas.openxmlformats.org/officeDocument/2006/relationships/slideLayout" Target="../slideLayouts/slideLayout32.xml"/><Relationship Id="rId23" Type="http://schemas.openxmlformats.org/officeDocument/2006/relationships/image" Target="../media/image6.png"/><Relationship Id="rId10" Type="http://schemas.openxmlformats.org/officeDocument/2006/relationships/slideLayout" Target="../slideLayouts/slideLayout27.xml"/><Relationship Id="rId19" Type="http://schemas.openxmlformats.org/officeDocument/2006/relationships/image" Target="../media/image2.png"/><Relationship Id="rId4" Type="http://schemas.openxmlformats.org/officeDocument/2006/relationships/slideLayout" Target="../slideLayouts/slideLayout21.xml"/><Relationship Id="rId9" Type="http://schemas.openxmlformats.org/officeDocument/2006/relationships/slideLayout" Target="../slideLayouts/slideLayout26.xml"/><Relationship Id="rId14" Type="http://schemas.openxmlformats.org/officeDocument/2006/relationships/slideLayout" Target="../slideLayouts/slideLayout31.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6E9DEC-419B-4CC5-A080-3B06BD5A8291}" type="datetimeFigureOut">
              <a:rPr lang="en-US" smtClean="0"/>
              <a:t>10/5/2018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pic>
        <p:nvPicPr>
          <p:cNvPr id="12" name="Picture 11">
            <a:extLst>
              <a:ext uri="{FF2B5EF4-FFF2-40B4-BE49-F238E27FC236}">
                <a16:creationId xmlns:a16="http://schemas.microsoft.com/office/drawing/2014/main" id="{B47AD8BF-5095-4984-8C9A-EAC204B2303A}"/>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092313340"/>
      </p:ext>
    </p:extLst>
  </p:cSld>
  <p:clrMap bg1="dk1" tx1="lt1" bg2="dk2" tx2="lt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 id="2147483717" r:id="rId12"/>
    <p:sldLayoutId id="2147483718" r:id="rId13"/>
    <p:sldLayoutId id="2147483719" r:id="rId14"/>
    <p:sldLayoutId id="2147483720" r:id="rId15"/>
    <p:sldLayoutId id="2147483721" r:id="rId16"/>
    <p:sldLayoutId id="2147483722"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9D6E9DEC-419B-4CC5-A080-3B06BD5A8291}" type="datetimeFigureOut">
              <a:rPr lang="en-US" smtClean="0"/>
              <a:t>10/5/2018</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6D22F896-40B5-4ADD-8801-0D06FADFA095}" type="slidenum">
              <a:rPr lang="en-US" smtClean="0"/>
              <a:pPr/>
              <a:t>‹#›</a:t>
            </a:fld>
            <a:endParaRPr lang="en-US" dirty="0"/>
          </a:p>
        </p:txBody>
      </p:sp>
      <p:pic>
        <p:nvPicPr>
          <p:cNvPr id="12" name="Picture 11">
            <a:extLst>
              <a:ext uri="{FF2B5EF4-FFF2-40B4-BE49-F238E27FC236}">
                <a16:creationId xmlns:a16="http://schemas.microsoft.com/office/drawing/2014/main" id="{B47AD8BF-5095-4984-8C9A-EAC204B2303A}"/>
              </a:ext>
            </a:extLst>
          </p:cNvPr>
          <p:cNvPicPr>
            <a:picLocks noChangeAspect="1"/>
          </p:cNvPicPr>
          <p:nvPr userDrawn="1"/>
        </p:nvPicPr>
        <p:blipFill>
          <a:blip r:embed="rId23">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685009109"/>
      </p:ext>
    </p:extLst>
  </p:cSld>
  <p:clrMap bg1="dk1" tx1="lt1" bg2="dk2" tx2="lt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hf sldNum="0" hdr="0" ftr="0" dt="0"/>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mailto:Steven.Chapman@myflfamilies.com"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1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47700" y="4777380"/>
            <a:ext cx="11049000" cy="861420"/>
          </a:xfrm>
        </p:spPr>
        <p:txBody>
          <a:bodyPr>
            <a:normAutofit/>
          </a:bodyPr>
          <a:lstStyle/>
          <a:p>
            <a:pPr algn="l"/>
            <a:r>
              <a:rPr lang="en-US" sz="2800" b="1" dirty="0"/>
              <a:t>Featuring </a:t>
            </a:r>
            <a:r>
              <a:rPr lang="en-US" sz="2800" b="1" i="1" dirty="0"/>
              <a:t>High-fidelity wraparound </a:t>
            </a:r>
            <a:r>
              <a:rPr lang="en-US" sz="2800" b="1" dirty="0"/>
              <a:t>care management</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
        <p:nvSpPr>
          <p:cNvPr id="9" name="TextBox 8">
            <a:extLst>
              <a:ext uri="{FF2B5EF4-FFF2-40B4-BE49-F238E27FC236}">
                <a16:creationId xmlns:a16="http://schemas.microsoft.com/office/drawing/2014/main" id="{0782A3F0-E366-490E-878E-E9492DA757CB}"/>
              </a:ext>
            </a:extLst>
          </p:cNvPr>
          <p:cNvSpPr txBox="1"/>
          <p:nvPr/>
        </p:nvSpPr>
        <p:spPr>
          <a:xfrm>
            <a:off x="1457333" y="1734991"/>
            <a:ext cx="9151705" cy="2123658"/>
          </a:xfrm>
          <a:prstGeom prst="rect">
            <a:avLst/>
          </a:prstGeom>
          <a:noFill/>
        </p:spPr>
        <p:txBody>
          <a:bodyPr wrap="square" rtlCol="0">
            <a:spAutoFit/>
          </a:bodyPr>
          <a:lstStyle/>
          <a:p>
            <a:pPr algn="ctr"/>
            <a:r>
              <a:rPr lang="en-US" sz="4400" dirty="0"/>
              <a:t>Florida Children’s Mental  Health </a:t>
            </a:r>
            <a:br>
              <a:rPr lang="en-US" sz="4400" dirty="0"/>
            </a:br>
            <a:r>
              <a:rPr lang="en-US" sz="4400" dirty="0"/>
              <a:t>System of Care Expansion and Sustainability Grant</a:t>
            </a:r>
            <a:endParaRPr lang="en-US" sz="4400" b="1" dirty="0">
              <a:solidFill>
                <a:srgbClr val="115BA4"/>
              </a:solidFill>
              <a:latin typeface="Trajan Pro" pitchFamily="18" charset="0"/>
            </a:endParaRPr>
          </a:p>
        </p:txBody>
      </p:sp>
    </p:spTree>
    <p:extLst>
      <p:ext uri="{BB962C8B-B14F-4D97-AF65-F5344CB8AC3E}">
        <p14:creationId xmlns:p14="http://schemas.microsoft.com/office/powerpoint/2010/main" val="331527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DE0E6-9698-40FD-B3B8-294A06594C3D}"/>
              </a:ext>
            </a:extLst>
          </p:cNvPr>
          <p:cNvSpPr>
            <a:spLocks noGrp="1"/>
          </p:cNvSpPr>
          <p:nvPr>
            <p:ph type="title"/>
          </p:nvPr>
        </p:nvSpPr>
        <p:spPr>
          <a:xfrm>
            <a:off x="646111" y="452718"/>
            <a:ext cx="9404723" cy="877318"/>
          </a:xfrm>
        </p:spPr>
        <p:txBody>
          <a:bodyPr/>
          <a:lstStyle/>
          <a:p>
            <a:r>
              <a:rPr lang="en-US" dirty="0"/>
              <a:t>What SOC looks like in action:</a:t>
            </a:r>
          </a:p>
        </p:txBody>
      </p:sp>
      <p:sp>
        <p:nvSpPr>
          <p:cNvPr id="3" name="Content Placeholder 2">
            <a:extLst>
              <a:ext uri="{FF2B5EF4-FFF2-40B4-BE49-F238E27FC236}">
                <a16:creationId xmlns:a16="http://schemas.microsoft.com/office/drawing/2014/main" id="{34A7232A-2521-4CE0-BDC6-ED822B18F24C}"/>
              </a:ext>
            </a:extLst>
          </p:cNvPr>
          <p:cNvSpPr>
            <a:spLocks noGrp="1"/>
          </p:cNvSpPr>
          <p:nvPr>
            <p:ph idx="1"/>
          </p:nvPr>
        </p:nvSpPr>
        <p:spPr>
          <a:xfrm>
            <a:off x="1104293" y="1766479"/>
            <a:ext cx="8946541" cy="4010865"/>
          </a:xfrm>
        </p:spPr>
        <p:txBody>
          <a:bodyPr/>
          <a:lstStyle/>
          <a:p>
            <a:r>
              <a:rPr lang="en-US" dirty="0"/>
              <a:t>Maggie and Bob, married with children Billy (14), Davey (12) and Taylor (5).</a:t>
            </a:r>
          </a:p>
          <a:p>
            <a:r>
              <a:rPr lang="en-US" dirty="0"/>
              <a:t>Billy may have trauma, acting out in school, is now involved with DJJ, a year behind in school.  DJJ ordered restitution and therapy.</a:t>
            </a:r>
          </a:p>
          <a:p>
            <a:r>
              <a:rPr lang="en-US" dirty="0"/>
              <a:t>Davey is ADHD, tough to slow down, school suggesting home-bound instruction.  Taylor is the lost child.</a:t>
            </a:r>
          </a:p>
          <a:p>
            <a:r>
              <a:rPr lang="en-US" dirty="0"/>
              <a:t>Bob, sober but abusive, with an investigation of domestic violence and a current services case, under court order for anger management.</a:t>
            </a:r>
          </a:p>
          <a:p>
            <a:r>
              <a:rPr lang="en-US" dirty="0"/>
              <a:t>Maggie sees a psychologist for crisis intervention; depressed but refuses to see psychiatrist.  Overwhelmed and at wit’s end with Billy.</a:t>
            </a:r>
          </a:p>
        </p:txBody>
      </p:sp>
    </p:spTree>
    <p:extLst>
      <p:ext uri="{BB962C8B-B14F-4D97-AF65-F5344CB8AC3E}">
        <p14:creationId xmlns:p14="http://schemas.microsoft.com/office/powerpoint/2010/main" val="36557019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381001"/>
            <a:ext cx="6400800" cy="682423"/>
          </a:xfrm>
        </p:spPr>
        <p:txBody>
          <a:bodyPr/>
          <a:lstStyle/>
          <a:p>
            <a:pPr algn="ctr"/>
            <a:r>
              <a:rPr lang="en-US" sz="4000" dirty="0"/>
              <a:t>High </a:t>
            </a:r>
            <a:r>
              <a:rPr lang="en-US" dirty="0"/>
              <a:t>Priority</a:t>
            </a:r>
            <a:r>
              <a:rPr lang="en-US" sz="4000" dirty="0"/>
              <a:t> Populations</a:t>
            </a:r>
          </a:p>
        </p:txBody>
      </p:sp>
      <p:grpSp>
        <p:nvGrpSpPr>
          <p:cNvPr id="9" name="Group 8">
            <a:extLst>
              <a:ext uri="{FF2B5EF4-FFF2-40B4-BE49-F238E27FC236}">
                <a16:creationId xmlns:a16="http://schemas.microsoft.com/office/drawing/2014/main" id="{8A5B8BF4-D94F-4592-9D02-0FC80994C92E}"/>
              </a:ext>
            </a:extLst>
          </p:cNvPr>
          <p:cNvGrpSpPr/>
          <p:nvPr/>
        </p:nvGrpSpPr>
        <p:grpSpPr>
          <a:xfrm>
            <a:off x="2184401" y="2716007"/>
            <a:ext cx="7734843" cy="3553744"/>
            <a:chOff x="2184401" y="2382373"/>
            <a:chExt cx="7734843" cy="3553744"/>
          </a:xfrm>
        </p:grpSpPr>
        <p:sp>
          <p:nvSpPr>
            <p:cNvPr id="7" name="Rounded Rectangle 6"/>
            <p:cNvSpPr/>
            <p:nvPr/>
          </p:nvSpPr>
          <p:spPr>
            <a:xfrm>
              <a:off x="2184401" y="4283038"/>
              <a:ext cx="1828800" cy="163040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Multi-system Involvement</a:t>
              </a:r>
            </a:p>
          </p:txBody>
        </p:sp>
        <p:sp>
          <p:nvSpPr>
            <p:cNvPr id="12" name="Rounded Rectangle 11"/>
            <p:cNvSpPr/>
            <p:nvPr/>
          </p:nvSpPr>
          <p:spPr>
            <a:xfrm>
              <a:off x="2184401" y="2382373"/>
              <a:ext cx="1828800" cy="1630402"/>
            </a:xfrm>
            <a:prstGeom prst="roundRect">
              <a:avLst/>
            </a:prstGeom>
            <a:noFill/>
            <a:ln>
              <a:solidFill>
                <a:schemeClr val="tx1"/>
              </a:solid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b="1" dirty="0"/>
                <a:t>Juvenile Justice</a:t>
              </a:r>
            </a:p>
          </p:txBody>
        </p:sp>
        <p:sp>
          <p:nvSpPr>
            <p:cNvPr id="14" name="Rounded Rectangle 13"/>
            <p:cNvSpPr/>
            <p:nvPr/>
          </p:nvSpPr>
          <p:spPr>
            <a:xfrm>
              <a:off x="5137423" y="4283038"/>
              <a:ext cx="1828800" cy="163040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Child Welfare</a:t>
              </a:r>
            </a:p>
          </p:txBody>
        </p:sp>
        <p:sp>
          <p:nvSpPr>
            <p:cNvPr id="15" name="Rounded Rectangle 14"/>
            <p:cNvSpPr/>
            <p:nvPr/>
          </p:nvSpPr>
          <p:spPr>
            <a:xfrm>
              <a:off x="8090444" y="2426043"/>
              <a:ext cx="1828800" cy="163040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Transitional Youth with SED</a:t>
              </a:r>
            </a:p>
          </p:txBody>
        </p:sp>
        <p:sp>
          <p:nvSpPr>
            <p:cNvPr id="16" name="Rounded Rectangle 15"/>
            <p:cNvSpPr/>
            <p:nvPr/>
          </p:nvSpPr>
          <p:spPr>
            <a:xfrm>
              <a:off x="5137423" y="2401329"/>
              <a:ext cx="1828800" cy="163040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Residential Treatment</a:t>
              </a:r>
            </a:p>
          </p:txBody>
        </p:sp>
        <p:sp>
          <p:nvSpPr>
            <p:cNvPr id="17" name="Rounded Rectangle 16"/>
            <p:cNvSpPr/>
            <p:nvPr/>
          </p:nvSpPr>
          <p:spPr>
            <a:xfrm>
              <a:off x="8090444" y="4305715"/>
              <a:ext cx="1828800" cy="1630402"/>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t>School Expulsion and Drop Out</a:t>
              </a:r>
            </a:p>
          </p:txBody>
        </p:sp>
      </p:grpSp>
      <p:sp>
        <p:nvSpPr>
          <p:cNvPr id="3" name="TextBox 2"/>
          <p:cNvSpPr txBox="1"/>
          <p:nvPr/>
        </p:nvSpPr>
        <p:spPr>
          <a:xfrm>
            <a:off x="1183261" y="1132212"/>
            <a:ext cx="9737124" cy="1200329"/>
          </a:xfrm>
          <a:prstGeom prst="rect">
            <a:avLst/>
          </a:prstGeom>
          <a:noFill/>
        </p:spPr>
        <p:txBody>
          <a:bodyPr wrap="square" rtlCol="0">
            <a:spAutoFit/>
          </a:bodyPr>
          <a:lstStyle/>
          <a:p>
            <a:pPr algn="ctr"/>
            <a:r>
              <a:rPr lang="en-US" sz="2400" dirty="0"/>
              <a:t>Youth 0-21 with Severe Emotional Disturbances (SED) and those with early warning signs and symptoms of serious mental illness, including first episode psychosis, and their families.  </a:t>
            </a:r>
          </a:p>
        </p:txBody>
      </p:sp>
    </p:spTree>
    <p:extLst>
      <p:ext uri="{BB962C8B-B14F-4D97-AF65-F5344CB8AC3E}">
        <p14:creationId xmlns:p14="http://schemas.microsoft.com/office/powerpoint/2010/main" val="202841344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58805"/>
          </a:xfrm>
        </p:spPr>
        <p:txBody>
          <a:bodyPr/>
          <a:lstStyle/>
          <a:p>
            <a:r>
              <a:rPr lang="en-US" dirty="0"/>
              <a:t>Burden of Multi-System</a:t>
            </a:r>
            <a:br>
              <a:rPr lang="en-US" dirty="0"/>
            </a:br>
            <a:r>
              <a:rPr lang="en-US" dirty="0"/>
              <a:t>Care Management</a:t>
            </a:r>
          </a:p>
        </p:txBody>
      </p:sp>
      <p:sp>
        <p:nvSpPr>
          <p:cNvPr id="3" name="Content Placeholder 2"/>
          <p:cNvSpPr>
            <a:spLocks noGrp="1"/>
          </p:cNvSpPr>
          <p:nvPr>
            <p:ph idx="1"/>
          </p:nvPr>
        </p:nvSpPr>
        <p:spPr/>
        <p:txBody>
          <a:bodyPr/>
          <a:lstStyle/>
          <a:p>
            <a:pPr lvl="1"/>
            <a:endParaRPr lang="en-US" dirty="0"/>
          </a:p>
          <a:p>
            <a:pPr lvl="1"/>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
        <p:nvSpPr>
          <p:cNvPr id="5" name="TextBox 4">
            <a:extLst>
              <a:ext uri="{FF2B5EF4-FFF2-40B4-BE49-F238E27FC236}">
                <a16:creationId xmlns:a16="http://schemas.microsoft.com/office/drawing/2014/main" id="{31352263-6E58-421D-8920-DAE6B0EC77A3}"/>
              </a:ext>
            </a:extLst>
          </p:cNvPr>
          <p:cNvSpPr txBox="1"/>
          <p:nvPr/>
        </p:nvSpPr>
        <p:spPr>
          <a:xfrm>
            <a:off x="849085" y="3029290"/>
            <a:ext cx="1285103" cy="830997"/>
          </a:xfrm>
          <a:prstGeom prst="rect">
            <a:avLst/>
          </a:prstGeom>
          <a:noFill/>
        </p:spPr>
        <p:txBody>
          <a:bodyPr wrap="square" rtlCol="0">
            <a:spAutoFit/>
          </a:bodyPr>
          <a:lstStyle/>
          <a:p>
            <a:pPr algn="ctr"/>
            <a:r>
              <a:rPr lang="en-US" sz="2400" b="1" dirty="0"/>
              <a:t>Child &amp; Family</a:t>
            </a:r>
          </a:p>
        </p:txBody>
      </p:sp>
      <p:grpSp>
        <p:nvGrpSpPr>
          <p:cNvPr id="25" name="Group 24">
            <a:extLst>
              <a:ext uri="{FF2B5EF4-FFF2-40B4-BE49-F238E27FC236}">
                <a16:creationId xmlns:a16="http://schemas.microsoft.com/office/drawing/2014/main" id="{A50E1588-A7F5-4BEB-A527-F557E35BECDD}"/>
              </a:ext>
            </a:extLst>
          </p:cNvPr>
          <p:cNvGrpSpPr/>
          <p:nvPr/>
        </p:nvGrpSpPr>
        <p:grpSpPr>
          <a:xfrm>
            <a:off x="3269398" y="2085443"/>
            <a:ext cx="3294546" cy="3048510"/>
            <a:chOff x="2761022" y="2025261"/>
            <a:chExt cx="3294546" cy="3048510"/>
          </a:xfrm>
        </p:grpSpPr>
        <p:sp>
          <p:nvSpPr>
            <p:cNvPr id="6" name="TextBox 5">
              <a:extLst>
                <a:ext uri="{FF2B5EF4-FFF2-40B4-BE49-F238E27FC236}">
                  <a16:creationId xmlns:a16="http://schemas.microsoft.com/office/drawing/2014/main" id="{181E8E23-4BBE-4A5F-8C16-B0EB1F98FCC5}"/>
                </a:ext>
              </a:extLst>
            </p:cNvPr>
            <p:cNvSpPr txBox="1"/>
            <p:nvPr/>
          </p:nvSpPr>
          <p:spPr>
            <a:xfrm>
              <a:off x="2761022" y="2025261"/>
              <a:ext cx="3294546" cy="400110"/>
            </a:xfrm>
            <a:prstGeom prst="rect">
              <a:avLst/>
            </a:prstGeom>
            <a:noFill/>
          </p:spPr>
          <p:txBody>
            <a:bodyPr wrap="square" rtlCol="0">
              <a:spAutoFit/>
            </a:bodyPr>
            <a:lstStyle/>
            <a:p>
              <a:r>
                <a:rPr lang="en-US" sz="2000" b="1" dirty="0"/>
                <a:t>Care Management Plan</a:t>
              </a:r>
            </a:p>
          </p:txBody>
        </p:sp>
        <p:sp>
          <p:nvSpPr>
            <p:cNvPr id="22" name="TextBox 21">
              <a:extLst>
                <a:ext uri="{FF2B5EF4-FFF2-40B4-BE49-F238E27FC236}">
                  <a16:creationId xmlns:a16="http://schemas.microsoft.com/office/drawing/2014/main" id="{925B0183-0351-4BB9-9C9B-9B5570225574}"/>
                </a:ext>
              </a:extLst>
            </p:cNvPr>
            <p:cNvSpPr txBox="1"/>
            <p:nvPr/>
          </p:nvSpPr>
          <p:spPr>
            <a:xfrm>
              <a:off x="2761022" y="2908061"/>
              <a:ext cx="3294546" cy="400110"/>
            </a:xfrm>
            <a:prstGeom prst="rect">
              <a:avLst/>
            </a:prstGeom>
            <a:noFill/>
          </p:spPr>
          <p:txBody>
            <a:bodyPr wrap="square" rtlCol="0">
              <a:spAutoFit/>
            </a:bodyPr>
            <a:lstStyle/>
            <a:p>
              <a:r>
                <a:rPr lang="en-US" sz="2000" b="1" dirty="0"/>
                <a:t>Care Management Plan</a:t>
              </a:r>
            </a:p>
          </p:txBody>
        </p:sp>
        <p:sp>
          <p:nvSpPr>
            <p:cNvPr id="23" name="TextBox 22">
              <a:extLst>
                <a:ext uri="{FF2B5EF4-FFF2-40B4-BE49-F238E27FC236}">
                  <a16:creationId xmlns:a16="http://schemas.microsoft.com/office/drawing/2014/main" id="{A45944CE-2EC5-4869-8F9A-B46300B2BF8F}"/>
                </a:ext>
              </a:extLst>
            </p:cNvPr>
            <p:cNvSpPr txBox="1"/>
            <p:nvPr/>
          </p:nvSpPr>
          <p:spPr>
            <a:xfrm>
              <a:off x="2761022" y="3790861"/>
              <a:ext cx="3294546" cy="400110"/>
            </a:xfrm>
            <a:prstGeom prst="rect">
              <a:avLst/>
            </a:prstGeom>
            <a:noFill/>
          </p:spPr>
          <p:txBody>
            <a:bodyPr wrap="square" rtlCol="0">
              <a:spAutoFit/>
            </a:bodyPr>
            <a:lstStyle/>
            <a:p>
              <a:r>
                <a:rPr lang="en-US" sz="2000" b="1" dirty="0"/>
                <a:t>Care Management Plan</a:t>
              </a:r>
            </a:p>
          </p:txBody>
        </p:sp>
        <p:sp>
          <p:nvSpPr>
            <p:cNvPr id="24" name="TextBox 23">
              <a:extLst>
                <a:ext uri="{FF2B5EF4-FFF2-40B4-BE49-F238E27FC236}">
                  <a16:creationId xmlns:a16="http://schemas.microsoft.com/office/drawing/2014/main" id="{9C2DA89D-DD07-444F-B5AA-4EECB93718A3}"/>
                </a:ext>
              </a:extLst>
            </p:cNvPr>
            <p:cNvSpPr txBox="1"/>
            <p:nvPr/>
          </p:nvSpPr>
          <p:spPr>
            <a:xfrm>
              <a:off x="2761022" y="4673661"/>
              <a:ext cx="3294546" cy="400110"/>
            </a:xfrm>
            <a:prstGeom prst="rect">
              <a:avLst/>
            </a:prstGeom>
            <a:noFill/>
          </p:spPr>
          <p:txBody>
            <a:bodyPr wrap="square" rtlCol="0">
              <a:spAutoFit/>
            </a:bodyPr>
            <a:lstStyle/>
            <a:p>
              <a:r>
                <a:rPr lang="en-US" sz="2000" b="1" dirty="0"/>
                <a:t>Care Management Plan</a:t>
              </a:r>
            </a:p>
          </p:txBody>
        </p:sp>
      </p:grpSp>
      <p:cxnSp>
        <p:nvCxnSpPr>
          <p:cNvPr id="27" name="Straight Arrow Connector 26">
            <a:extLst>
              <a:ext uri="{FF2B5EF4-FFF2-40B4-BE49-F238E27FC236}">
                <a16:creationId xmlns:a16="http://schemas.microsoft.com/office/drawing/2014/main" id="{11185949-6C22-4B57-8E8A-A8209A11650F}"/>
              </a:ext>
            </a:extLst>
          </p:cNvPr>
          <p:cNvCxnSpPr>
            <a:cxnSpLocks/>
          </p:cNvCxnSpPr>
          <p:nvPr/>
        </p:nvCxnSpPr>
        <p:spPr>
          <a:xfrm flipV="1">
            <a:off x="2132569" y="2302544"/>
            <a:ext cx="1136829" cy="1199280"/>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a:extLst>
              <a:ext uri="{FF2B5EF4-FFF2-40B4-BE49-F238E27FC236}">
                <a16:creationId xmlns:a16="http://schemas.microsoft.com/office/drawing/2014/main" id="{FF8A69EE-F43D-483B-9935-9833E7698CBB}"/>
              </a:ext>
            </a:extLst>
          </p:cNvPr>
          <p:cNvCxnSpPr>
            <a:cxnSpLocks/>
          </p:cNvCxnSpPr>
          <p:nvPr/>
        </p:nvCxnSpPr>
        <p:spPr>
          <a:xfrm flipV="1">
            <a:off x="2143115" y="3168298"/>
            <a:ext cx="1107806" cy="349098"/>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a:extLst>
              <a:ext uri="{FF2B5EF4-FFF2-40B4-BE49-F238E27FC236}">
                <a16:creationId xmlns:a16="http://schemas.microsoft.com/office/drawing/2014/main" id="{F031C12A-2D23-4DEC-BE14-AD7484C650D6}"/>
              </a:ext>
            </a:extLst>
          </p:cNvPr>
          <p:cNvCxnSpPr>
            <a:cxnSpLocks/>
            <a:endCxn id="23" idx="1"/>
          </p:cNvCxnSpPr>
          <p:nvPr/>
        </p:nvCxnSpPr>
        <p:spPr>
          <a:xfrm>
            <a:off x="2147890" y="3519819"/>
            <a:ext cx="1121508" cy="531279"/>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a:extLst>
              <a:ext uri="{FF2B5EF4-FFF2-40B4-BE49-F238E27FC236}">
                <a16:creationId xmlns:a16="http://schemas.microsoft.com/office/drawing/2014/main" id="{CA8BBC69-2633-4285-81F0-3CFC776FD13B}"/>
              </a:ext>
            </a:extLst>
          </p:cNvPr>
          <p:cNvCxnSpPr>
            <a:cxnSpLocks/>
          </p:cNvCxnSpPr>
          <p:nvPr/>
        </p:nvCxnSpPr>
        <p:spPr>
          <a:xfrm>
            <a:off x="2134188" y="3521903"/>
            <a:ext cx="1121508" cy="1431414"/>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B40950D-FAE1-40D0-A78F-E8E68DD08CF4}"/>
              </a:ext>
            </a:extLst>
          </p:cNvPr>
          <p:cNvCxnSpPr>
            <a:cxnSpLocks/>
          </p:cNvCxnSpPr>
          <p:nvPr/>
        </p:nvCxnSpPr>
        <p:spPr>
          <a:xfrm>
            <a:off x="6433713" y="4989384"/>
            <a:ext cx="942368" cy="730295"/>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8CD202E-85E1-44CE-A956-7A16B8692F13}"/>
              </a:ext>
            </a:extLst>
          </p:cNvPr>
          <p:cNvCxnSpPr>
            <a:cxnSpLocks/>
          </p:cNvCxnSpPr>
          <p:nvPr/>
        </p:nvCxnSpPr>
        <p:spPr>
          <a:xfrm>
            <a:off x="6433713" y="4092208"/>
            <a:ext cx="1601080" cy="358066"/>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93B9062-EF70-4590-9EF7-59017B96CC1E}"/>
              </a:ext>
            </a:extLst>
          </p:cNvPr>
          <p:cNvCxnSpPr>
            <a:cxnSpLocks/>
          </p:cNvCxnSpPr>
          <p:nvPr/>
        </p:nvCxnSpPr>
        <p:spPr>
          <a:xfrm flipV="1">
            <a:off x="6451227" y="3212756"/>
            <a:ext cx="1489479" cy="6637"/>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CC78D4A-8B82-47A6-BC12-AA703EE179F2}"/>
              </a:ext>
            </a:extLst>
          </p:cNvPr>
          <p:cNvCxnSpPr>
            <a:cxnSpLocks/>
          </p:cNvCxnSpPr>
          <p:nvPr/>
        </p:nvCxnSpPr>
        <p:spPr>
          <a:xfrm flipV="1">
            <a:off x="6433713" y="1853797"/>
            <a:ext cx="837846" cy="468420"/>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7" name="Group 6">
            <a:extLst>
              <a:ext uri="{FF2B5EF4-FFF2-40B4-BE49-F238E27FC236}">
                <a16:creationId xmlns:a16="http://schemas.microsoft.com/office/drawing/2014/main" id="{9E8A2581-712F-4F6E-8E79-2D9D327D3A4D}"/>
              </a:ext>
            </a:extLst>
          </p:cNvPr>
          <p:cNvGrpSpPr/>
          <p:nvPr/>
        </p:nvGrpSpPr>
        <p:grpSpPr>
          <a:xfrm>
            <a:off x="7494100" y="5249274"/>
            <a:ext cx="1779022" cy="1164126"/>
            <a:chOff x="782422" y="5133953"/>
            <a:chExt cx="1779022" cy="1164126"/>
          </a:xfrm>
        </p:grpSpPr>
        <p:sp>
          <p:nvSpPr>
            <p:cNvPr id="21" name="Hexagon 4">
              <a:extLst>
                <a:ext uri="{FF2B5EF4-FFF2-40B4-BE49-F238E27FC236}">
                  <a16:creationId xmlns:a16="http://schemas.microsoft.com/office/drawing/2014/main" id="{4DC447C6-3E89-4929-AF59-91D7CAEF2667}"/>
                </a:ext>
              </a:extLst>
            </p:cNvPr>
            <p:cNvSpPr txBox="1"/>
            <p:nvPr/>
          </p:nvSpPr>
          <p:spPr>
            <a:xfrm>
              <a:off x="992541" y="5330944"/>
              <a:ext cx="1360651" cy="78677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Child Welfare</a:t>
              </a:r>
            </a:p>
          </p:txBody>
        </p:sp>
        <p:sp>
          <p:nvSpPr>
            <p:cNvPr id="35" name="Hexagon 34">
              <a:extLst>
                <a:ext uri="{FF2B5EF4-FFF2-40B4-BE49-F238E27FC236}">
                  <a16:creationId xmlns:a16="http://schemas.microsoft.com/office/drawing/2014/main" id="{542E9C9E-4095-46A5-A4EB-D6D1B314EC6B}"/>
                </a:ext>
              </a:extLst>
            </p:cNvPr>
            <p:cNvSpPr/>
            <p:nvPr/>
          </p:nvSpPr>
          <p:spPr>
            <a:xfrm>
              <a:off x="782422" y="5133953"/>
              <a:ext cx="1779022" cy="1164126"/>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6" name="Group 25">
            <a:extLst>
              <a:ext uri="{FF2B5EF4-FFF2-40B4-BE49-F238E27FC236}">
                <a16:creationId xmlns:a16="http://schemas.microsoft.com/office/drawing/2014/main" id="{A970F44C-3A71-4606-9D94-9F2175B7780B}"/>
              </a:ext>
            </a:extLst>
          </p:cNvPr>
          <p:cNvGrpSpPr/>
          <p:nvPr/>
        </p:nvGrpSpPr>
        <p:grpSpPr>
          <a:xfrm>
            <a:off x="8152812" y="3914369"/>
            <a:ext cx="1779022" cy="1164126"/>
            <a:chOff x="10214483" y="3915829"/>
            <a:chExt cx="1779022" cy="1164126"/>
          </a:xfrm>
        </p:grpSpPr>
        <p:sp>
          <p:nvSpPr>
            <p:cNvPr id="18" name="Hexagon 4">
              <a:extLst>
                <a:ext uri="{FF2B5EF4-FFF2-40B4-BE49-F238E27FC236}">
                  <a16:creationId xmlns:a16="http://schemas.microsoft.com/office/drawing/2014/main" id="{252D765F-7374-4235-9989-6D7254F5FDEC}"/>
                </a:ext>
              </a:extLst>
            </p:cNvPr>
            <p:cNvSpPr txBox="1"/>
            <p:nvPr/>
          </p:nvSpPr>
          <p:spPr>
            <a:xfrm>
              <a:off x="10445282" y="4094050"/>
              <a:ext cx="1319901" cy="763209"/>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Juvenile Justice</a:t>
              </a:r>
            </a:p>
          </p:txBody>
        </p:sp>
        <p:sp>
          <p:nvSpPr>
            <p:cNvPr id="36" name="Hexagon 35">
              <a:extLst>
                <a:ext uri="{FF2B5EF4-FFF2-40B4-BE49-F238E27FC236}">
                  <a16:creationId xmlns:a16="http://schemas.microsoft.com/office/drawing/2014/main" id="{466BFB95-E238-4D23-BA80-AF5BF7910521}"/>
                </a:ext>
              </a:extLst>
            </p:cNvPr>
            <p:cNvSpPr/>
            <p:nvPr/>
          </p:nvSpPr>
          <p:spPr>
            <a:xfrm>
              <a:off x="10214483" y="3915829"/>
              <a:ext cx="1779022" cy="1164126"/>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 name="Group 7">
            <a:extLst>
              <a:ext uri="{FF2B5EF4-FFF2-40B4-BE49-F238E27FC236}">
                <a16:creationId xmlns:a16="http://schemas.microsoft.com/office/drawing/2014/main" id="{A59D6508-865A-4767-A7A9-D2B070E7D5C7}"/>
              </a:ext>
            </a:extLst>
          </p:cNvPr>
          <p:cNvGrpSpPr/>
          <p:nvPr/>
        </p:nvGrpSpPr>
        <p:grpSpPr>
          <a:xfrm>
            <a:off x="7405322" y="1244559"/>
            <a:ext cx="1779022" cy="1164126"/>
            <a:chOff x="9587822" y="883640"/>
            <a:chExt cx="1779022" cy="1164126"/>
          </a:xfrm>
        </p:grpSpPr>
        <p:sp>
          <p:nvSpPr>
            <p:cNvPr id="12" name="Hexagon 4">
              <a:extLst>
                <a:ext uri="{FF2B5EF4-FFF2-40B4-BE49-F238E27FC236}">
                  <a16:creationId xmlns:a16="http://schemas.microsoft.com/office/drawing/2014/main" id="{FB0ECF8F-B155-4084-92A0-583F07585CF4}"/>
                </a:ext>
              </a:extLst>
            </p:cNvPr>
            <p:cNvSpPr txBox="1"/>
            <p:nvPr/>
          </p:nvSpPr>
          <p:spPr>
            <a:xfrm>
              <a:off x="9803711" y="1046875"/>
              <a:ext cx="1347243" cy="7790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School System</a:t>
              </a:r>
            </a:p>
          </p:txBody>
        </p:sp>
        <p:sp>
          <p:nvSpPr>
            <p:cNvPr id="37" name="Hexagon 36">
              <a:extLst>
                <a:ext uri="{FF2B5EF4-FFF2-40B4-BE49-F238E27FC236}">
                  <a16:creationId xmlns:a16="http://schemas.microsoft.com/office/drawing/2014/main" id="{24BC9042-A557-40B5-B706-A3B89477DABC}"/>
                </a:ext>
              </a:extLst>
            </p:cNvPr>
            <p:cNvSpPr/>
            <p:nvPr/>
          </p:nvSpPr>
          <p:spPr>
            <a:xfrm>
              <a:off x="9587822" y="883640"/>
              <a:ext cx="1779022" cy="1164126"/>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9" name="Group 8">
            <a:extLst>
              <a:ext uri="{FF2B5EF4-FFF2-40B4-BE49-F238E27FC236}">
                <a16:creationId xmlns:a16="http://schemas.microsoft.com/office/drawing/2014/main" id="{EEB1AA9D-3614-4D4F-8EE4-FF018831C94A}"/>
              </a:ext>
            </a:extLst>
          </p:cNvPr>
          <p:cNvGrpSpPr/>
          <p:nvPr/>
        </p:nvGrpSpPr>
        <p:grpSpPr>
          <a:xfrm>
            <a:off x="8105768" y="2579464"/>
            <a:ext cx="1779022" cy="1164126"/>
            <a:chOff x="10151099" y="2536389"/>
            <a:chExt cx="1779022" cy="1164126"/>
          </a:xfrm>
        </p:grpSpPr>
        <p:sp>
          <p:nvSpPr>
            <p:cNvPr id="15" name="Hexagon 4">
              <a:extLst>
                <a:ext uri="{FF2B5EF4-FFF2-40B4-BE49-F238E27FC236}">
                  <a16:creationId xmlns:a16="http://schemas.microsoft.com/office/drawing/2014/main" id="{3AE7F38C-E5C9-4D61-A5DD-8C704B197A0D}"/>
                </a:ext>
              </a:extLst>
            </p:cNvPr>
            <p:cNvSpPr txBox="1"/>
            <p:nvPr/>
          </p:nvSpPr>
          <p:spPr>
            <a:xfrm>
              <a:off x="10354137" y="2701390"/>
              <a:ext cx="1372946" cy="79388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Behavioral Health</a:t>
              </a:r>
            </a:p>
          </p:txBody>
        </p:sp>
        <p:sp>
          <p:nvSpPr>
            <p:cNvPr id="38" name="Hexagon 37">
              <a:extLst>
                <a:ext uri="{FF2B5EF4-FFF2-40B4-BE49-F238E27FC236}">
                  <a16:creationId xmlns:a16="http://schemas.microsoft.com/office/drawing/2014/main" id="{5FC2E24E-286A-47F5-ACE0-CA861D363DE7}"/>
                </a:ext>
              </a:extLst>
            </p:cNvPr>
            <p:cNvSpPr/>
            <p:nvPr/>
          </p:nvSpPr>
          <p:spPr>
            <a:xfrm>
              <a:off x="10151099" y="2536389"/>
              <a:ext cx="1779022" cy="1164126"/>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8805037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CE13C-8708-42B9-8190-1C960637FAFB}"/>
              </a:ext>
            </a:extLst>
          </p:cNvPr>
          <p:cNvSpPr>
            <a:spLocks noGrp="1"/>
          </p:cNvSpPr>
          <p:nvPr>
            <p:ph type="title"/>
          </p:nvPr>
        </p:nvSpPr>
        <p:spPr/>
        <p:txBody>
          <a:bodyPr/>
          <a:lstStyle/>
          <a:p>
            <a:r>
              <a:rPr lang="en-US" dirty="0"/>
              <a:t>Family Monthly Schedule</a:t>
            </a:r>
          </a:p>
        </p:txBody>
      </p:sp>
      <p:sp>
        <p:nvSpPr>
          <p:cNvPr id="3" name="Content Placeholder 2">
            <a:extLst>
              <a:ext uri="{FF2B5EF4-FFF2-40B4-BE49-F238E27FC236}">
                <a16:creationId xmlns:a16="http://schemas.microsoft.com/office/drawing/2014/main" id="{DA454315-0184-489C-9A12-B1590CCCA9C1}"/>
              </a:ext>
            </a:extLst>
          </p:cNvPr>
          <p:cNvSpPr>
            <a:spLocks noGrp="1"/>
          </p:cNvSpPr>
          <p:nvPr>
            <p:ph idx="1"/>
          </p:nvPr>
        </p:nvSpPr>
        <p:spPr>
          <a:xfrm>
            <a:off x="1103312" y="1630018"/>
            <a:ext cx="8946541" cy="4618382"/>
          </a:xfrm>
        </p:spPr>
        <p:txBody>
          <a:bodyPr>
            <a:normAutofit/>
          </a:bodyPr>
          <a:lstStyle/>
          <a:p>
            <a:pPr>
              <a:tabLst>
                <a:tab pos="7315200" algn="l"/>
              </a:tabLst>
            </a:pPr>
            <a:r>
              <a:rPr lang="en-US" dirty="0"/>
              <a:t>Child Advocate	</a:t>
            </a:r>
            <a:r>
              <a:rPr lang="en-US" dirty="0" err="1"/>
              <a:t>1x</a:t>
            </a:r>
            <a:endParaRPr lang="en-US" dirty="0"/>
          </a:p>
          <a:p>
            <a:pPr>
              <a:tabLst>
                <a:tab pos="7315200" algn="l"/>
              </a:tabLst>
            </a:pPr>
            <a:r>
              <a:rPr lang="en-US" dirty="0"/>
              <a:t>Maggie’s Psychologist	</a:t>
            </a:r>
            <a:r>
              <a:rPr lang="en-US" dirty="0" err="1"/>
              <a:t>2x</a:t>
            </a:r>
            <a:endParaRPr lang="en-US" dirty="0"/>
          </a:p>
          <a:p>
            <a:pPr>
              <a:tabLst>
                <a:tab pos="7315200" algn="l"/>
              </a:tabLst>
            </a:pPr>
            <a:r>
              <a:rPr lang="en-US" dirty="0"/>
              <a:t>Maggie’s Psychiatrist	</a:t>
            </a:r>
            <a:r>
              <a:rPr lang="en-US" dirty="0" err="1"/>
              <a:t>1x</a:t>
            </a:r>
            <a:endParaRPr lang="en-US" dirty="0"/>
          </a:p>
          <a:p>
            <a:pPr>
              <a:tabLst>
                <a:tab pos="7315200" algn="l"/>
              </a:tabLst>
            </a:pPr>
            <a:r>
              <a:rPr lang="en-US" dirty="0"/>
              <a:t>Billy’s therapist	</a:t>
            </a:r>
            <a:r>
              <a:rPr lang="en-US" dirty="0" err="1"/>
              <a:t>4x</a:t>
            </a:r>
            <a:endParaRPr lang="en-US" dirty="0"/>
          </a:p>
          <a:p>
            <a:pPr>
              <a:tabLst>
                <a:tab pos="7315200" algn="l"/>
              </a:tabLst>
            </a:pPr>
            <a:r>
              <a:rPr lang="en-US" dirty="0"/>
              <a:t>Billy’s restitution services	</a:t>
            </a:r>
            <a:r>
              <a:rPr lang="en-US" dirty="0" err="1"/>
              <a:t>4x</a:t>
            </a:r>
            <a:endParaRPr lang="en-US" dirty="0"/>
          </a:p>
          <a:p>
            <a:pPr>
              <a:tabLst>
                <a:tab pos="7315200" algn="l"/>
              </a:tabLst>
            </a:pPr>
            <a:r>
              <a:rPr lang="en-US" dirty="0"/>
              <a:t>Appointments with Probation and School	</a:t>
            </a:r>
            <a:r>
              <a:rPr lang="en-US" dirty="0" err="1"/>
              <a:t>2x</a:t>
            </a:r>
            <a:endParaRPr lang="en-US" dirty="0"/>
          </a:p>
          <a:p>
            <a:pPr>
              <a:tabLst>
                <a:tab pos="7315200" algn="l"/>
              </a:tabLst>
            </a:pPr>
            <a:r>
              <a:rPr lang="en-US" dirty="0"/>
              <a:t>Sibling’s therapy appointments	</a:t>
            </a:r>
            <a:r>
              <a:rPr lang="en-US" dirty="0" err="1"/>
              <a:t>8x</a:t>
            </a:r>
            <a:endParaRPr lang="en-US" dirty="0"/>
          </a:p>
          <a:p>
            <a:pPr>
              <a:tabLst>
                <a:tab pos="7315200" algn="l"/>
              </a:tabLst>
            </a:pPr>
            <a:r>
              <a:rPr lang="en-US" dirty="0"/>
              <a:t>Bob’s anger management	</a:t>
            </a:r>
            <a:r>
              <a:rPr lang="en-US" dirty="0" err="1"/>
              <a:t>4x</a:t>
            </a:r>
            <a:endParaRPr lang="en-US" dirty="0"/>
          </a:p>
          <a:p>
            <a:pPr>
              <a:tabLst>
                <a:tab pos="7315200" algn="l"/>
              </a:tabLst>
            </a:pPr>
            <a:r>
              <a:rPr lang="en-US" u="sng" dirty="0"/>
              <a:t>Other misc. meetings: Vocational, Housing, Medical	</a:t>
            </a:r>
            <a:r>
              <a:rPr lang="en-US" u="sng" dirty="0" err="1"/>
              <a:t>5x</a:t>
            </a:r>
            <a:endParaRPr lang="en-US" u="sng" dirty="0"/>
          </a:p>
          <a:p>
            <a:pPr marL="0" indent="0">
              <a:buNone/>
              <a:tabLst>
                <a:tab pos="7315200" algn="l"/>
              </a:tabLst>
            </a:pPr>
            <a:r>
              <a:rPr lang="en-US" sz="2400" b="1" dirty="0"/>
              <a:t>Total:	31</a:t>
            </a:r>
          </a:p>
          <a:p>
            <a:endParaRPr lang="en-US" dirty="0"/>
          </a:p>
          <a:p>
            <a:endParaRPr lang="en-US" dirty="0"/>
          </a:p>
        </p:txBody>
      </p:sp>
    </p:spTree>
    <p:extLst>
      <p:ext uri="{BB962C8B-B14F-4D97-AF65-F5344CB8AC3E}">
        <p14:creationId xmlns:p14="http://schemas.microsoft.com/office/powerpoint/2010/main" val="8304640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186B65-2A1E-47BE-83E1-C659BEB50DCA}"/>
              </a:ext>
            </a:extLst>
          </p:cNvPr>
          <p:cNvSpPr>
            <a:spLocks noGrp="1"/>
          </p:cNvSpPr>
          <p:nvPr>
            <p:ph type="title"/>
          </p:nvPr>
        </p:nvSpPr>
        <p:spPr>
          <a:xfrm>
            <a:off x="646111" y="452718"/>
            <a:ext cx="9404723" cy="913858"/>
          </a:xfrm>
        </p:spPr>
        <p:txBody>
          <a:bodyPr/>
          <a:lstStyle/>
          <a:p>
            <a:r>
              <a:rPr lang="en-US" b="1" dirty="0"/>
              <a:t>Why Wraparound?</a:t>
            </a:r>
          </a:p>
        </p:txBody>
      </p:sp>
      <p:sp>
        <p:nvSpPr>
          <p:cNvPr id="5" name="Content Placeholder 4">
            <a:extLst>
              <a:ext uri="{FF2B5EF4-FFF2-40B4-BE49-F238E27FC236}">
                <a16:creationId xmlns:a16="http://schemas.microsoft.com/office/drawing/2014/main" id="{8DA5C99E-FFB3-4CD4-9DAE-2205F93AF484}"/>
              </a:ext>
            </a:extLst>
          </p:cNvPr>
          <p:cNvSpPr>
            <a:spLocks noGrp="1"/>
          </p:cNvSpPr>
          <p:nvPr>
            <p:ph idx="1"/>
          </p:nvPr>
        </p:nvSpPr>
        <p:spPr>
          <a:xfrm>
            <a:off x="1103312" y="1617786"/>
            <a:ext cx="9819246" cy="4630614"/>
          </a:xfrm>
        </p:spPr>
        <p:txBody>
          <a:bodyPr>
            <a:noAutofit/>
          </a:bodyPr>
          <a:lstStyle/>
          <a:p>
            <a:r>
              <a:rPr lang="en-US" sz="2400" dirty="0"/>
              <a:t>Wraparound Care Management holds a system with multiple partners together, reducing fragmentation</a:t>
            </a:r>
          </a:p>
          <a:p>
            <a:r>
              <a:rPr lang="en-US" sz="2400" dirty="0"/>
              <a:t>Simplifies system navigation for families and youth</a:t>
            </a:r>
          </a:p>
          <a:p>
            <a:r>
              <a:rPr lang="en-US" sz="2400" dirty="0"/>
              <a:t>Engages families and children in designing (and re-designing) solutions that they can live with to reach goals</a:t>
            </a:r>
          </a:p>
          <a:p>
            <a:r>
              <a:rPr lang="en-US" sz="2400" dirty="0"/>
              <a:t>Provides social supports, especially natural supports, to aid them </a:t>
            </a:r>
          </a:p>
          <a:p>
            <a:r>
              <a:rPr lang="en-US" sz="2400" dirty="0"/>
              <a:t>Operationalizes System of Care Values and Principles in practice</a:t>
            </a:r>
          </a:p>
        </p:txBody>
      </p:sp>
      <p:pic>
        <p:nvPicPr>
          <p:cNvPr id="4" name="Picture 3">
            <a:extLst>
              <a:ext uri="{FF2B5EF4-FFF2-40B4-BE49-F238E27FC236}">
                <a16:creationId xmlns:a16="http://schemas.microsoft.com/office/drawing/2014/main" id="{545DEEC7-A9D2-4A84-AC91-74FF6858E52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8835590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658805"/>
          </a:xfrm>
        </p:spPr>
        <p:txBody>
          <a:bodyPr/>
          <a:lstStyle/>
          <a:p>
            <a:r>
              <a:rPr lang="en-US" dirty="0"/>
              <a:t>Collaboration with Wraparound</a:t>
            </a:r>
            <a:br>
              <a:rPr lang="en-US" dirty="0"/>
            </a:br>
            <a:r>
              <a:rPr lang="en-US" dirty="0"/>
              <a:t>Care Management</a:t>
            </a:r>
          </a:p>
        </p:txBody>
      </p:sp>
      <p:sp>
        <p:nvSpPr>
          <p:cNvPr id="3" name="Content Placeholder 2"/>
          <p:cNvSpPr>
            <a:spLocks noGrp="1"/>
          </p:cNvSpPr>
          <p:nvPr>
            <p:ph idx="1"/>
          </p:nvPr>
        </p:nvSpPr>
        <p:spPr/>
        <p:txBody>
          <a:bodyPr/>
          <a:lstStyle/>
          <a:p>
            <a:pPr lvl="1"/>
            <a:endParaRPr lang="en-US" dirty="0"/>
          </a:p>
          <a:p>
            <a:pPr lvl="1"/>
            <a:endParaRPr lang="en-US" dirty="0"/>
          </a:p>
        </p:txBody>
      </p:sp>
      <p:sp>
        <p:nvSpPr>
          <p:cNvPr id="5" name="TextBox 4">
            <a:extLst>
              <a:ext uri="{FF2B5EF4-FFF2-40B4-BE49-F238E27FC236}">
                <a16:creationId xmlns:a16="http://schemas.microsoft.com/office/drawing/2014/main" id="{31352263-6E58-421D-8920-DAE6B0EC77A3}"/>
              </a:ext>
            </a:extLst>
          </p:cNvPr>
          <p:cNvSpPr txBox="1"/>
          <p:nvPr/>
        </p:nvSpPr>
        <p:spPr>
          <a:xfrm>
            <a:off x="849085" y="3029290"/>
            <a:ext cx="1285103" cy="830997"/>
          </a:xfrm>
          <a:prstGeom prst="rect">
            <a:avLst/>
          </a:prstGeom>
          <a:noFill/>
        </p:spPr>
        <p:txBody>
          <a:bodyPr wrap="square" rtlCol="0">
            <a:spAutoFit/>
          </a:bodyPr>
          <a:lstStyle/>
          <a:p>
            <a:pPr algn="ctr"/>
            <a:r>
              <a:rPr lang="en-US" sz="2400" b="1" dirty="0"/>
              <a:t>Child &amp; Family</a:t>
            </a:r>
          </a:p>
        </p:txBody>
      </p:sp>
      <p:sp>
        <p:nvSpPr>
          <p:cNvPr id="6" name="TextBox 5">
            <a:extLst>
              <a:ext uri="{FF2B5EF4-FFF2-40B4-BE49-F238E27FC236}">
                <a16:creationId xmlns:a16="http://schemas.microsoft.com/office/drawing/2014/main" id="{181E8E23-4BBE-4A5F-8C16-B0EB1F98FCC5}"/>
              </a:ext>
            </a:extLst>
          </p:cNvPr>
          <p:cNvSpPr txBox="1"/>
          <p:nvPr/>
        </p:nvSpPr>
        <p:spPr>
          <a:xfrm>
            <a:off x="2711354" y="3100893"/>
            <a:ext cx="3294546" cy="707886"/>
          </a:xfrm>
          <a:prstGeom prst="rect">
            <a:avLst/>
          </a:prstGeom>
          <a:noFill/>
        </p:spPr>
        <p:txBody>
          <a:bodyPr wrap="square" rtlCol="0">
            <a:spAutoFit/>
          </a:bodyPr>
          <a:lstStyle/>
          <a:p>
            <a:pPr algn="ctr"/>
            <a:r>
              <a:rPr lang="en-US" sz="2000" b="1" dirty="0"/>
              <a:t>Wraparound Team</a:t>
            </a:r>
          </a:p>
          <a:p>
            <a:pPr algn="ctr"/>
            <a:r>
              <a:rPr lang="en-US" sz="2000" b="1" dirty="0"/>
              <a:t>Care Management Plan</a:t>
            </a:r>
          </a:p>
        </p:txBody>
      </p:sp>
      <p:cxnSp>
        <p:nvCxnSpPr>
          <p:cNvPr id="28" name="Straight Arrow Connector 27">
            <a:extLst>
              <a:ext uri="{FF2B5EF4-FFF2-40B4-BE49-F238E27FC236}">
                <a16:creationId xmlns:a16="http://schemas.microsoft.com/office/drawing/2014/main" id="{FF8A69EE-F43D-483B-9935-9833E7698CBB}"/>
              </a:ext>
            </a:extLst>
          </p:cNvPr>
          <p:cNvCxnSpPr>
            <a:cxnSpLocks/>
          </p:cNvCxnSpPr>
          <p:nvPr/>
        </p:nvCxnSpPr>
        <p:spPr>
          <a:xfrm>
            <a:off x="2229438" y="3444789"/>
            <a:ext cx="577166" cy="10047"/>
          </a:xfrm>
          <a:prstGeom prst="straightConnector1">
            <a:avLst/>
          </a:prstGeom>
          <a:ln w="38100">
            <a:solidFill>
              <a:schemeClr val="bg2">
                <a:lumMod val="40000"/>
                <a:lumOff val="60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AB40950D-FAE1-40D0-A78F-E8E68DD08CF4}"/>
              </a:ext>
            </a:extLst>
          </p:cNvPr>
          <p:cNvCxnSpPr>
            <a:cxnSpLocks/>
          </p:cNvCxnSpPr>
          <p:nvPr/>
        </p:nvCxnSpPr>
        <p:spPr>
          <a:xfrm>
            <a:off x="5975656" y="3486492"/>
            <a:ext cx="1573002" cy="2199933"/>
          </a:xfrm>
          <a:prstGeom prst="straightConnector1">
            <a:avLst/>
          </a:prstGeom>
          <a:ln w="38100">
            <a:solidFill>
              <a:schemeClr val="bg2">
                <a:lumMod val="40000"/>
                <a:lumOff val="6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a:extLst>
              <a:ext uri="{FF2B5EF4-FFF2-40B4-BE49-F238E27FC236}">
                <a16:creationId xmlns:a16="http://schemas.microsoft.com/office/drawing/2014/main" id="{68CD202E-85E1-44CE-A956-7A16B8692F13}"/>
              </a:ext>
            </a:extLst>
          </p:cNvPr>
          <p:cNvCxnSpPr>
            <a:cxnSpLocks/>
          </p:cNvCxnSpPr>
          <p:nvPr/>
        </p:nvCxnSpPr>
        <p:spPr>
          <a:xfrm>
            <a:off x="5999335" y="3489991"/>
            <a:ext cx="2271496" cy="925102"/>
          </a:xfrm>
          <a:prstGeom prst="straightConnector1">
            <a:avLst/>
          </a:prstGeom>
          <a:ln w="38100">
            <a:solidFill>
              <a:schemeClr val="bg2">
                <a:lumMod val="40000"/>
                <a:lumOff val="6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a:extLst>
              <a:ext uri="{FF2B5EF4-FFF2-40B4-BE49-F238E27FC236}">
                <a16:creationId xmlns:a16="http://schemas.microsoft.com/office/drawing/2014/main" id="{B93B9062-EF70-4590-9EF7-59017B96CC1E}"/>
              </a:ext>
            </a:extLst>
          </p:cNvPr>
          <p:cNvCxnSpPr>
            <a:cxnSpLocks/>
          </p:cNvCxnSpPr>
          <p:nvPr/>
        </p:nvCxnSpPr>
        <p:spPr>
          <a:xfrm flipV="1">
            <a:off x="6005900" y="3145187"/>
            <a:ext cx="2211322" cy="333601"/>
          </a:xfrm>
          <a:prstGeom prst="straightConnector1">
            <a:avLst/>
          </a:prstGeom>
          <a:ln w="38100">
            <a:solidFill>
              <a:schemeClr val="bg2">
                <a:lumMod val="40000"/>
                <a:lumOff val="60000"/>
              </a:schemeClr>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a:extLst>
              <a:ext uri="{FF2B5EF4-FFF2-40B4-BE49-F238E27FC236}">
                <a16:creationId xmlns:a16="http://schemas.microsoft.com/office/drawing/2014/main" id="{6CC78D4A-8B82-47A6-BC12-AA703EE179F2}"/>
              </a:ext>
            </a:extLst>
          </p:cNvPr>
          <p:cNvCxnSpPr>
            <a:cxnSpLocks/>
          </p:cNvCxnSpPr>
          <p:nvPr/>
        </p:nvCxnSpPr>
        <p:spPr>
          <a:xfrm flipV="1">
            <a:off x="5987409" y="1873855"/>
            <a:ext cx="1517830" cy="1601434"/>
          </a:xfrm>
          <a:prstGeom prst="straightConnector1">
            <a:avLst/>
          </a:prstGeom>
          <a:ln w="38100">
            <a:solidFill>
              <a:schemeClr val="bg2">
                <a:lumMod val="40000"/>
                <a:lumOff val="60000"/>
              </a:schemeClr>
            </a:solidFill>
            <a:headEnd type="none"/>
            <a:tailEnd type="triangle"/>
          </a:ln>
        </p:spPr>
        <p:style>
          <a:lnRef idx="1">
            <a:schemeClr val="accent1"/>
          </a:lnRef>
          <a:fillRef idx="0">
            <a:schemeClr val="accent1"/>
          </a:fillRef>
          <a:effectRef idx="0">
            <a:schemeClr val="accent1"/>
          </a:effectRef>
          <a:fontRef idx="minor">
            <a:schemeClr val="tx1"/>
          </a:fontRef>
        </p:style>
      </p:cxnSp>
      <p:grpSp>
        <p:nvGrpSpPr>
          <p:cNvPr id="29" name="Group 28">
            <a:extLst>
              <a:ext uri="{FF2B5EF4-FFF2-40B4-BE49-F238E27FC236}">
                <a16:creationId xmlns:a16="http://schemas.microsoft.com/office/drawing/2014/main" id="{2EB53B23-0B20-4062-97A6-6710321B5424}"/>
              </a:ext>
            </a:extLst>
          </p:cNvPr>
          <p:cNvGrpSpPr/>
          <p:nvPr/>
        </p:nvGrpSpPr>
        <p:grpSpPr>
          <a:xfrm>
            <a:off x="7677478" y="5190173"/>
            <a:ext cx="1779022" cy="1164126"/>
            <a:chOff x="782422" y="5133953"/>
            <a:chExt cx="1779022" cy="1164126"/>
          </a:xfrm>
        </p:grpSpPr>
        <p:sp>
          <p:nvSpPr>
            <p:cNvPr id="30" name="Hexagon 4">
              <a:extLst>
                <a:ext uri="{FF2B5EF4-FFF2-40B4-BE49-F238E27FC236}">
                  <a16:creationId xmlns:a16="http://schemas.microsoft.com/office/drawing/2014/main" id="{1E230B1C-35EE-41C2-B5A2-66B423C33FA1}"/>
                </a:ext>
              </a:extLst>
            </p:cNvPr>
            <p:cNvSpPr txBox="1"/>
            <p:nvPr/>
          </p:nvSpPr>
          <p:spPr>
            <a:xfrm>
              <a:off x="992541" y="5330944"/>
              <a:ext cx="1360651" cy="78677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Child Welfare</a:t>
              </a:r>
            </a:p>
          </p:txBody>
        </p:sp>
        <p:sp>
          <p:nvSpPr>
            <p:cNvPr id="35" name="Hexagon 34">
              <a:extLst>
                <a:ext uri="{FF2B5EF4-FFF2-40B4-BE49-F238E27FC236}">
                  <a16:creationId xmlns:a16="http://schemas.microsoft.com/office/drawing/2014/main" id="{BA18133D-39D5-4DF3-8AA8-B570C05B2C05}"/>
                </a:ext>
              </a:extLst>
            </p:cNvPr>
            <p:cNvSpPr/>
            <p:nvPr/>
          </p:nvSpPr>
          <p:spPr>
            <a:xfrm>
              <a:off x="782422" y="5133953"/>
              <a:ext cx="1779022" cy="1164126"/>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a:extLst>
              <a:ext uri="{FF2B5EF4-FFF2-40B4-BE49-F238E27FC236}">
                <a16:creationId xmlns:a16="http://schemas.microsoft.com/office/drawing/2014/main" id="{DC2A181B-7837-4CFF-9CCE-AF13472790CF}"/>
              </a:ext>
            </a:extLst>
          </p:cNvPr>
          <p:cNvGrpSpPr/>
          <p:nvPr/>
        </p:nvGrpSpPr>
        <p:grpSpPr>
          <a:xfrm>
            <a:off x="8336190" y="3855268"/>
            <a:ext cx="1779022" cy="1164126"/>
            <a:chOff x="10214483" y="3915829"/>
            <a:chExt cx="1779022" cy="1164126"/>
          </a:xfrm>
        </p:grpSpPr>
        <p:sp>
          <p:nvSpPr>
            <p:cNvPr id="37" name="Hexagon 4">
              <a:extLst>
                <a:ext uri="{FF2B5EF4-FFF2-40B4-BE49-F238E27FC236}">
                  <a16:creationId xmlns:a16="http://schemas.microsoft.com/office/drawing/2014/main" id="{E14C5044-1402-47DE-816B-9102EAA3CF5C}"/>
                </a:ext>
              </a:extLst>
            </p:cNvPr>
            <p:cNvSpPr txBox="1"/>
            <p:nvPr/>
          </p:nvSpPr>
          <p:spPr>
            <a:xfrm>
              <a:off x="10445282" y="4094050"/>
              <a:ext cx="1319901" cy="763209"/>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Juvenile Justice</a:t>
              </a:r>
            </a:p>
          </p:txBody>
        </p:sp>
        <p:sp>
          <p:nvSpPr>
            <p:cNvPr id="38" name="Hexagon 37">
              <a:extLst>
                <a:ext uri="{FF2B5EF4-FFF2-40B4-BE49-F238E27FC236}">
                  <a16:creationId xmlns:a16="http://schemas.microsoft.com/office/drawing/2014/main" id="{1C197922-7731-4562-8EB3-C3F90A806F12}"/>
                </a:ext>
              </a:extLst>
            </p:cNvPr>
            <p:cNvSpPr/>
            <p:nvPr/>
          </p:nvSpPr>
          <p:spPr>
            <a:xfrm>
              <a:off x="10214483" y="3915829"/>
              <a:ext cx="1779022" cy="1164126"/>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9" name="Group 38">
            <a:extLst>
              <a:ext uri="{FF2B5EF4-FFF2-40B4-BE49-F238E27FC236}">
                <a16:creationId xmlns:a16="http://schemas.microsoft.com/office/drawing/2014/main" id="{F4ACF3AB-058F-4F73-88E3-9CFD7407FE07}"/>
              </a:ext>
            </a:extLst>
          </p:cNvPr>
          <p:cNvGrpSpPr/>
          <p:nvPr/>
        </p:nvGrpSpPr>
        <p:grpSpPr>
          <a:xfrm>
            <a:off x="7588700" y="1185458"/>
            <a:ext cx="1779022" cy="1164126"/>
            <a:chOff x="9587822" y="883640"/>
            <a:chExt cx="1779022" cy="1164126"/>
          </a:xfrm>
        </p:grpSpPr>
        <p:sp>
          <p:nvSpPr>
            <p:cNvPr id="40" name="Hexagon 4">
              <a:extLst>
                <a:ext uri="{FF2B5EF4-FFF2-40B4-BE49-F238E27FC236}">
                  <a16:creationId xmlns:a16="http://schemas.microsoft.com/office/drawing/2014/main" id="{3ACD24A9-6C49-4AFE-8688-083ACBEBAEA6}"/>
                </a:ext>
              </a:extLst>
            </p:cNvPr>
            <p:cNvSpPr txBox="1"/>
            <p:nvPr/>
          </p:nvSpPr>
          <p:spPr>
            <a:xfrm>
              <a:off x="9803711" y="1046875"/>
              <a:ext cx="1347243" cy="779020"/>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School System</a:t>
              </a:r>
            </a:p>
          </p:txBody>
        </p:sp>
        <p:sp>
          <p:nvSpPr>
            <p:cNvPr id="41" name="Hexagon 40">
              <a:extLst>
                <a:ext uri="{FF2B5EF4-FFF2-40B4-BE49-F238E27FC236}">
                  <a16:creationId xmlns:a16="http://schemas.microsoft.com/office/drawing/2014/main" id="{188B64E4-645F-4847-BB16-85DBF1E1BBF3}"/>
                </a:ext>
              </a:extLst>
            </p:cNvPr>
            <p:cNvSpPr/>
            <p:nvPr/>
          </p:nvSpPr>
          <p:spPr>
            <a:xfrm>
              <a:off x="9587822" y="883640"/>
              <a:ext cx="1779022" cy="1164126"/>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2" name="Group 41">
            <a:extLst>
              <a:ext uri="{FF2B5EF4-FFF2-40B4-BE49-F238E27FC236}">
                <a16:creationId xmlns:a16="http://schemas.microsoft.com/office/drawing/2014/main" id="{5B7C1FB8-F765-4AD7-850D-97B398A95DA3}"/>
              </a:ext>
            </a:extLst>
          </p:cNvPr>
          <p:cNvGrpSpPr/>
          <p:nvPr/>
        </p:nvGrpSpPr>
        <p:grpSpPr>
          <a:xfrm>
            <a:off x="8289146" y="2520363"/>
            <a:ext cx="1779022" cy="1164126"/>
            <a:chOff x="10151099" y="2536389"/>
            <a:chExt cx="1779022" cy="1164126"/>
          </a:xfrm>
        </p:grpSpPr>
        <p:sp>
          <p:nvSpPr>
            <p:cNvPr id="43" name="Hexagon 4">
              <a:extLst>
                <a:ext uri="{FF2B5EF4-FFF2-40B4-BE49-F238E27FC236}">
                  <a16:creationId xmlns:a16="http://schemas.microsoft.com/office/drawing/2014/main" id="{FD62C534-CE6E-4353-AF11-DBA62E9A1CC5}"/>
                </a:ext>
              </a:extLst>
            </p:cNvPr>
            <p:cNvSpPr txBox="1"/>
            <p:nvPr/>
          </p:nvSpPr>
          <p:spPr>
            <a:xfrm>
              <a:off x="10354137" y="2701390"/>
              <a:ext cx="1372946" cy="793883"/>
            </a:xfrm>
            <a:prstGeom prst="rect">
              <a:avLst/>
            </a:prstGeom>
            <a:noFill/>
          </p:spPr>
          <p:style>
            <a:lnRef idx="0">
              <a:scrgbClr r="0" g="0" b="0"/>
            </a:lnRef>
            <a:fillRef idx="0">
              <a:scrgbClr r="0" g="0" b="0"/>
            </a:fillRef>
            <a:effectRef idx="0">
              <a:scrgbClr r="0" g="0" b="0"/>
            </a:effectRef>
            <a:fontRef idx="minor">
              <a:schemeClr val="lt1"/>
            </a:fontRef>
          </p:style>
          <p:txBody>
            <a:bodyPr spcFirstLastPara="0" vert="horz" wrap="square" lIns="25400" tIns="25400" rIns="25400" bIns="25400" numCol="1" spcCol="1270" anchor="ctr" anchorCtr="0">
              <a:noAutofit/>
            </a:bodyPr>
            <a:lstStyle/>
            <a:p>
              <a:pPr marL="0" lvl="0" indent="0" algn="ctr" defTabSz="889000">
                <a:lnSpc>
                  <a:spcPct val="90000"/>
                </a:lnSpc>
                <a:spcBef>
                  <a:spcPct val="0"/>
                </a:spcBef>
                <a:spcAft>
                  <a:spcPct val="35000"/>
                </a:spcAft>
                <a:buNone/>
              </a:pPr>
              <a:r>
                <a:rPr lang="en-US" sz="2000" kern="1200" dirty="0"/>
                <a:t>Behavioral Health</a:t>
              </a:r>
            </a:p>
          </p:txBody>
        </p:sp>
        <p:sp>
          <p:nvSpPr>
            <p:cNvPr id="44" name="Hexagon 43">
              <a:extLst>
                <a:ext uri="{FF2B5EF4-FFF2-40B4-BE49-F238E27FC236}">
                  <a16:creationId xmlns:a16="http://schemas.microsoft.com/office/drawing/2014/main" id="{8196E06C-2B93-4F40-81FC-9EC881FB889A}"/>
                </a:ext>
              </a:extLst>
            </p:cNvPr>
            <p:cNvSpPr/>
            <p:nvPr/>
          </p:nvSpPr>
          <p:spPr>
            <a:xfrm>
              <a:off x="10151099" y="2536389"/>
              <a:ext cx="1779022" cy="1164126"/>
            </a:xfrm>
            <a:prstGeom prst="hexagon">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6574008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Wraparound Guiding Principles:</a:t>
            </a:r>
          </a:p>
        </p:txBody>
      </p:sp>
      <p:sp>
        <p:nvSpPr>
          <p:cNvPr id="3" name="Content Placeholder 2">
            <a:extLst>
              <a:ext uri="{FF2B5EF4-FFF2-40B4-BE49-F238E27FC236}">
                <a16:creationId xmlns:a16="http://schemas.microsoft.com/office/drawing/2014/main" id="{84AEFD30-DA60-446E-9A99-E9964E9F4253}"/>
              </a:ext>
            </a:extLst>
          </p:cNvPr>
          <p:cNvSpPr>
            <a:spLocks noGrp="1"/>
          </p:cNvSpPr>
          <p:nvPr>
            <p:ph sz="half" idx="1"/>
          </p:nvPr>
        </p:nvSpPr>
        <p:spPr/>
        <p:txBody>
          <a:bodyPr>
            <a:normAutofit/>
          </a:bodyPr>
          <a:lstStyle/>
          <a:p>
            <a:r>
              <a:rPr lang="en-US" sz="2400" dirty="0"/>
              <a:t>Family Voice and Choice</a:t>
            </a:r>
          </a:p>
          <a:p>
            <a:r>
              <a:rPr lang="en-US" sz="2400" dirty="0"/>
              <a:t>Team Based</a:t>
            </a:r>
          </a:p>
          <a:p>
            <a:r>
              <a:rPr lang="en-US" sz="2400" dirty="0"/>
              <a:t>Natural Supports</a:t>
            </a:r>
          </a:p>
          <a:p>
            <a:r>
              <a:rPr lang="en-US" sz="2400" dirty="0"/>
              <a:t>Collaboration (and Integration)</a:t>
            </a:r>
          </a:p>
          <a:p>
            <a:r>
              <a:rPr lang="en-US" sz="2400" dirty="0"/>
              <a:t>Community Based</a:t>
            </a:r>
          </a:p>
        </p:txBody>
      </p:sp>
      <p:sp>
        <p:nvSpPr>
          <p:cNvPr id="6" name="Content Placeholder 5">
            <a:extLst>
              <a:ext uri="{FF2B5EF4-FFF2-40B4-BE49-F238E27FC236}">
                <a16:creationId xmlns:a16="http://schemas.microsoft.com/office/drawing/2014/main" id="{811BAA7B-BAF5-4FC0-82F2-CB27C3FF9470}"/>
              </a:ext>
            </a:extLst>
          </p:cNvPr>
          <p:cNvSpPr>
            <a:spLocks noGrp="1"/>
          </p:cNvSpPr>
          <p:nvPr>
            <p:ph sz="half" idx="2"/>
          </p:nvPr>
        </p:nvSpPr>
        <p:spPr>
          <a:xfrm>
            <a:off x="6009057" y="2056093"/>
            <a:ext cx="4319932" cy="4200245"/>
          </a:xfrm>
        </p:spPr>
        <p:txBody>
          <a:bodyPr/>
          <a:lstStyle/>
          <a:p>
            <a:r>
              <a:rPr lang="en-US" sz="2400" dirty="0"/>
              <a:t>Culturally Competent</a:t>
            </a:r>
          </a:p>
          <a:p>
            <a:r>
              <a:rPr lang="en-US" sz="2400" dirty="0"/>
              <a:t>Individualized </a:t>
            </a:r>
          </a:p>
          <a:p>
            <a:r>
              <a:rPr lang="en-US" sz="2400" dirty="0"/>
              <a:t>Strengths Based</a:t>
            </a:r>
          </a:p>
          <a:p>
            <a:r>
              <a:rPr lang="en-US" sz="2400" dirty="0"/>
              <a:t>Persistence</a:t>
            </a:r>
          </a:p>
          <a:p>
            <a:r>
              <a:rPr lang="en-US" sz="2400" dirty="0"/>
              <a:t>Outcome Based</a:t>
            </a:r>
            <a:br>
              <a:rPr lang="en-US" sz="2400" dirty="0"/>
            </a:br>
            <a:r>
              <a:rPr lang="en-US" sz="2400" dirty="0"/>
              <a:t>and Cost Responsible</a:t>
            </a:r>
          </a:p>
          <a:p>
            <a:endParaRPr lang="en-US"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31594356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866900" y="452718"/>
            <a:ext cx="8458200" cy="918882"/>
          </a:xfrm>
        </p:spPr>
        <p:txBody>
          <a:bodyPr/>
          <a:lstStyle/>
          <a:p>
            <a:r>
              <a:rPr lang="en-US" dirty="0"/>
              <a:t>Payoff from the SOC Approach</a:t>
            </a:r>
          </a:p>
        </p:txBody>
      </p:sp>
      <p:sp>
        <p:nvSpPr>
          <p:cNvPr id="3" name="Content Placeholder 2"/>
          <p:cNvSpPr>
            <a:spLocks noGrp="1"/>
          </p:cNvSpPr>
          <p:nvPr>
            <p:ph idx="1"/>
          </p:nvPr>
        </p:nvSpPr>
        <p:spPr>
          <a:xfrm>
            <a:off x="902043" y="1371601"/>
            <a:ext cx="10120183" cy="4201296"/>
          </a:xfrm>
        </p:spPr>
        <p:txBody>
          <a:bodyPr>
            <a:normAutofit/>
          </a:bodyPr>
          <a:lstStyle/>
          <a:p>
            <a:r>
              <a:rPr lang="en-US" dirty="0"/>
              <a:t>Children and youth served under previous SOC grants showed</a:t>
            </a:r>
          </a:p>
          <a:p>
            <a:pPr lvl="1">
              <a:buFont typeface="Arial" panose="020B0604020202020204" pitchFamily="34" charset="0"/>
              <a:buChar char="•"/>
            </a:pPr>
            <a:r>
              <a:rPr lang="en-US" sz="2000" dirty="0"/>
              <a:t>Improvement in functioning.</a:t>
            </a:r>
          </a:p>
          <a:p>
            <a:pPr lvl="1">
              <a:buFont typeface="Arial" panose="020B0604020202020204" pitchFamily="34" charset="0"/>
              <a:buChar char="•"/>
            </a:pPr>
            <a:r>
              <a:rPr lang="en-US" sz="2000" dirty="0"/>
              <a:t>Reduction in anxiety and depression.</a:t>
            </a:r>
          </a:p>
          <a:p>
            <a:pPr lvl="1">
              <a:buFont typeface="Arial" panose="020B0604020202020204" pitchFamily="34" charset="0"/>
              <a:buChar char="•"/>
            </a:pPr>
            <a:r>
              <a:rPr lang="en-US" sz="2000" dirty="0"/>
              <a:t>Improvement in educational outcomes.</a:t>
            </a:r>
          </a:p>
          <a:p>
            <a:pPr lvl="1">
              <a:buFont typeface="Arial" panose="020B0604020202020204" pitchFamily="34" charset="0"/>
              <a:buChar char="•"/>
            </a:pPr>
            <a:r>
              <a:rPr lang="en-US" sz="2000" dirty="0"/>
              <a:t>Reduction in contact with law enforcement.</a:t>
            </a:r>
          </a:p>
          <a:p>
            <a:pPr lvl="1">
              <a:buFont typeface="Arial" panose="020B0604020202020204" pitchFamily="34" charset="0"/>
              <a:buChar char="•"/>
            </a:pPr>
            <a:r>
              <a:rPr lang="en-US" sz="2000" dirty="0"/>
              <a:t>Reduction in suicidal thoughts and attempts.</a:t>
            </a:r>
          </a:p>
          <a:p>
            <a:pPr lvl="1">
              <a:buFont typeface="Arial" panose="020B0604020202020204" pitchFamily="34" charset="0"/>
              <a:buChar char="•"/>
            </a:pPr>
            <a:r>
              <a:rPr lang="en-US" sz="2000" dirty="0"/>
              <a:t>Reduction in average number of days in inpatient hospital settings. </a:t>
            </a:r>
          </a:p>
          <a:p>
            <a:pPr lvl="0">
              <a:buClr>
                <a:srgbClr val="1E5155">
                  <a:lumMod val="40000"/>
                  <a:lumOff val="60000"/>
                </a:srgbClr>
              </a:buClr>
            </a:pPr>
            <a:r>
              <a:rPr lang="en-US" dirty="0">
                <a:solidFill>
                  <a:prstClr val="white"/>
                </a:solidFill>
              </a:rPr>
              <a:t>Broward County study of Wraparound with Child Welfare children showed some of the same benefits, plus a reduced risk of subsequent maltreatment.</a:t>
            </a:r>
          </a:p>
        </p:txBody>
      </p:sp>
    </p:spTree>
    <p:extLst>
      <p:ext uri="{BB962C8B-B14F-4D97-AF65-F5344CB8AC3E}">
        <p14:creationId xmlns:p14="http://schemas.microsoft.com/office/powerpoint/2010/main" val="17198729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3B0899-D69B-465C-9D21-DBBDC31964CF}"/>
              </a:ext>
            </a:extLst>
          </p:cNvPr>
          <p:cNvSpPr>
            <a:spLocks noGrp="1"/>
          </p:cNvSpPr>
          <p:nvPr>
            <p:ph type="title"/>
          </p:nvPr>
        </p:nvSpPr>
        <p:spPr>
          <a:xfrm>
            <a:off x="646111" y="452718"/>
            <a:ext cx="10856078" cy="906850"/>
          </a:xfrm>
        </p:spPr>
        <p:txBody>
          <a:bodyPr/>
          <a:lstStyle/>
          <a:p>
            <a:r>
              <a:rPr lang="en-US" dirty="0"/>
              <a:t>Role of SOC in SAMH Long-Term Strategy</a:t>
            </a:r>
          </a:p>
        </p:txBody>
      </p:sp>
      <p:sp>
        <p:nvSpPr>
          <p:cNvPr id="3" name="Content Placeholder 2">
            <a:extLst>
              <a:ext uri="{FF2B5EF4-FFF2-40B4-BE49-F238E27FC236}">
                <a16:creationId xmlns:a16="http://schemas.microsoft.com/office/drawing/2014/main" id="{3F72B97A-002A-4360-95BC-DD1026234C4B}"/>
              </a:ext>
            </a:extLst>
          </p:cNvPr>
          <p:cNvSpPr>
            <a:spLocks noGrp="1"/>
          </p:cNvSpPr>
          <p:nvPr>
            <p:ph idx="1"/>
          </p:nvPr>
        </p:nvSpPr>
        <p:spPr>
          <a:xfrm>
            <a:off x="1103312" y="2052918"/>
            <a:ext cx="9412288" cy="2603303"/>
          </a:xfrm>
        </p:spPr>
        <p:txBody>
          <a:bodyPr/>
          <a:lstStyle/>
          <a:p>
            <a:pPr marL="0" indent="0">
              <a:buNone/>
            </a:pPr>
            <a:r>
              <a:rPr lang="en-US" dirty="0"/>
              <a:t>FY 18-19 SAMH PRIORITY: Access to Recovery Oriented Systems of Care for Adults and Children</a:t>
            </a:r>
          </a:p>
          <a:p>
            <a:r>
              <a:rPr lang="en-US" dirty="0"/>
              <a:t>GOAL:  Enhance the system of care to shift from an acute care model to a recovery based model of care</a:t>
            </a:r>
          </a:p>
          <a:p>
            <a:pPr lvl="1"/>
            <a:r>
              <a:rPr lang="en-US" dirty="0"/>
              <a:t>OBJECTIVE I:  Implement System of Care and Recovery oriented best practices throughout the system of care</a:t>
            </a:r>
          </a:p>
        </p:txBody>
      </p:sp>
    </p:spTree>
    <p:extLst>
      <p:ext uri="{BB962C8B-B14F-4D97-AF65-F5344CB8AC3E}">
        <p14:creationId xmlns:p14="http://schemas.microsoft.com/office/powerpoint/2010/main" val="103235075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9BA96F-9CA5-4E7E-8EA5-4407B342B10A}"/>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DB757A6D-E835-435F-B855-5F85C3526D63}"/>
              </a:ext>
            </a:extLst>
          </p:cNvPr>
          <p:cNvSpPr>
            <a:spLocks noGrp="1"/>
          </p:cNvSpPr>
          <p:nvPr>
            <p:ph idx="1"/>
          </p:nvPr>
        </p:nvSpPr>
        <p:spPr>
          <a:xfrm>
            <a:off x="1103312" y="2052919"/>
            <a:ext cx="8946541" cy="1996568"/>
          </a:xfrm>
        </p:spPr>
        <p:txBody>
          <a:bodyPr>
            <a:normAutofit/>
          </a:bodyPr>
          <a:lstStyle/>
          <a:p>
            <a:r>
              <a:rPr lang="en-US" sz="2400" dirty="0">
                <a:hlinkClick r:id="rId3"/>
              </a:rPr>
              <a:t>For more information, please contact:</a:t>
            </a:r>
          </a:p>
          <a:p>
            <a:pPr lvl="1"/>
            <a:r>
              <a:rPr lang="en-US" sz="2400" dirty="0"/>
              <a:t>Steven.Chapman@myflfamilies.com</a:t>
            </a:r>
          </a:p>
          <a:p>
            <a:pPr lvl="1"/>
            <a:r>
              <a:rPr lang="en-US" sz="2400" dirty="0"/>
              <a:t>Mary.Schrenker@myflfamilies.com</a:t>
            </a:r>
          </a:p>
        </p:txBody>
      </p:sp>
      <p:pic>
        <p:nvPicPr>
          <p:cNvPr id="4" name="Picture 3">
            <a:extLst>
              <a:ext uri="{FF2B5EF4-FFF2-40B4-BE49-F238E27FC236}">
                <a16:creationId xmlns:a16="http://schemas.microsoft.com/office/drawing/2014/main" id="{EE9E3BEF-9D40-4ADA-9FCB-6E5656DB7CE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3616976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04986" y="528919"/>
            <a:ext cx="9182029" cy="766482"/>
          </a:xfrm>
        </p:spPr>
        <p:txBody>
          <a:bodyPr/>
          <a:lstStyle/>
          <a:p>
            <a:pPr lvl="0" algn="ctr"/>
            <a:r>
              <a:rPr lang="en-US" dirty="0">
                <a:solidFill>
                  <a:schemeClr val="tx1"/>
                </a:solidFill>
              </a:rPr>
              <a:t>What is a System of Care (SOC)? </a:t>
            </a:r>
            <a:br>
              <a:rPr lang="en-US" sz="4400" b="1" dirty="0">
                <a:solidFill>
                  <a:srgbClr val="115BA4"/>
                </a:solidFill>
                <a:latin typeface="Trajan Pro" pitchFamily="18" charset="0"/>
              </a:rPr>
            </a:br>
            <a:endParaRPr lang="en-US" dirty="0"/>
          </a:p>
        </p:txBody>
      </p:sp>
      <p:sp>
        <p:nvSpPr>
          <p:cNvPr id="3" name="Content Placeholder 2"/>
          <p:cNvSpPr>
            <a:spLocks noGrp="1"/>
          </p:cNvSpPr>
          <p:nvPr>
            <p:ph idx="1"/>
          </p:nvPr>
        </p:nvSpPr>
        <p:spPr>
          <a:xfrm>
            <a:off x="828041" y="1690819"/>
            <a:ext cx="10337984" cy="3832651"/>
          </a:xfrm>
        </p:spPr>
        <p:txBody>
          <a:bodyPr>
            <a:normAutofit lnSpcReduction="10000"/>
          </a:bodyPr>
          <a:lstStyle/>
          <a:p>
            <a:pPr marL="0" indent="0">
              <a:buNone/>
            </a:pPr>
            <a:r>
              <a:rPr lang="en-US" sz="2400" dirty="0">
                <a:latin typeface="+mn-lt"/>
              </a:rPr>
              <a:t>A spectrum of community-based services and supports for children/youth with or at risk for mental health or other challenges, and their families.  The System of Care:</a:t>
            </a:r>
          </a:p>
          <a:p>
            <a:pPr lvl="1">
              <a:lnSpc>
                <a:spcPct val="150000"/>
              </a:lnSpc>
            </a:pPr>
            <a:r>
              <a:rPr lang="en-US" sz="2400" dirty="0">
                <a:latin typeface="+mn-lt"/>
              </a:rPr>
              <a:t>Is organized into a coordinated network.</a:t>
            </a:r>
          </a:p>
          <a:p>
            <a:pPr lvl="1">
              <a:lnSpc>
                <a:spcPct val="150000"/>
              </a:lnSpc>
            </a:pPr>
            <a:r>
              <a:rPr lang="en-US" sz="2400" dirty="0">
                <a:latin typeface="+mn-lt"/>
              </a:rPr>
              <a:t>Builds meaningful partnerships with families and youth.</a:t>
            </a:r>
          </a:p>
          <a:p>
            <a:pPr lvl="1">
              <a:lnSpc>
                <a:spcPct val="150000"/>
              </a:lnSpc>
            </a:pPr>
            <a:r>
              <a:rPr lang="en-US" sz="2400" dirty="0">
                <a:latin typeface="+mn-lt"/>
              </a:rPr>
              <a:t>Addresses their cultural and linguistic needs.</a:t>
            </a:r>
          </a:p>
          <a:p>
            <a:pPr marL="0" indent="0">
              <a:buNone/>
            </a:pPr>
            <a:r>
              <a:rPr lang="en-US" sz="2400" dirty="0">
                <a:latin typeface="+mn-lt"/>
              </a:rPr>
              <a:t>The SOC goal is to help them function better at home, in school and in the community.</a:t>
            </a:r>
          </a:p>
        </p:txBody>
      </p:sp>
    </p:spTree>
    <p:extLst>
      <p:ext uri="{BB962C8B-B14F-4D97-AF65-F5344CB8AC3E}">
        <p14:creationId xmlns:p14="http://schemas.microsoft.com/office/powerpoint/2010/main" val="795123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51164" y="341117"/>
            <a:ext cx="10875818" cy="903214"/>
          </a:xfrm>
        </p:spPr>
        <p:txBody>
          <a:bodyPr/>
          <a:lstStyle/>
          <a:p>
            <a:pPr algn="ctr"/>
            <a:r>
              <a:rPr lang="en-US" sz="4000" dirty="0"/>
              <a:t>What is the System of Care Framework?</a:t>
            </a:r>
          </a:p>
        </p:txBody>
      </p:sp>
      <p:sp>
        <p:nvSpPr>
          <p:cNvPr id="5" name="Content Placeholder 4"/>
          <p:cNvSpPr>
            <a:spLocks noGrp="1"/>
          </p:cNvSpPr>
          <p:nvPr>
            <p:ph sz="half" idx="1"/>
          </p:nvPr>
        </p:nvSpPr>
        <p:spPr>
          <a:xfrm>
            <a:off x="6216620" y="1723752"/>
            <a:ext cx="3948238" cy="3892827"/>
          </a:xfrm>
        </p:spPr>
        <p:txBody>
          <a:bodyPr>
            <a:normAutofit fontScale="92500" lnSpcReduction="10000"/>
          </a:bodyPr>
          <a:lstStyle/>
          <a:p>
            <a:r>
              <a:rPr lang="en-US" dirty="0"/>
              <a:t>Family driven and Youth guided</a:t>
            </a:r>
          </a:p>
          <a:p>
            <a:r>
              <a:rPr lang="en-US" dirty="0"/>
              <a:t>Home and Community Based </a:t>
            </a:r>
          </a:p>
          <a:p>
            <a:r>
              <a:rPr lang="en-US" dirty="0"/>
              <a:t>Strengths based and individualized</a:t>
            </a:r>
          </a:p>
          <a:p>
            <a:r>
              <a:rPr lang="en-US" dirty="0"/>
              <a:t>Culturally and Linguistically Competent</a:t>
            </a:r>
          </a:p>
          <a:p>
            <a:r>
              <a:rPr lang="en-US" dirty="0"/>
              <a:t>Coordinated across systems and services</a:t>
            </a:r>
          </a:p>
          <a:p>
            <a:r>
              <a:rPr lang="en-US" dirty="0"/>
              <a:t>Connected to natural helping networks</a:t>
            </a:r>
          </a:p>
          <a:p>
            <a:r>
              <a:rPr lang="en-US" dirty="0"/>
              <a:t>Data driven and outcome oriented</a:t>
            </a:r>
          </a:p>
          <a:p>
            <a:endParaRPr lang="en-US" dirty="0"/>
          </a:p>
          <a:p>
            <a:endParaRPr lang="en-US" dirty="0"/>
          </a:p>
        </p:txBody>
      </p:sp>
      <p:pic>
        <p:nvPicPr>
          <p:cNvPr id="7" name="Content Placeholder 5"/>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1260763" y="1244331"/>
            <a:ext cx="4447310" cy="4834034"/>
          </a:xfrm>
        </p:spPr>
      </p:pic>
      <p:sp>
        <p:nvSpPr>
          <p:cNvPr id="3" name="TextBox 2"/>
          <p:cNvSpPr txBox="1"/>
          <p:nvPr/>
        </p:nvSpPr>
        <p:spPr>
          <a:xfrm>
            <a:off x="3321020" y="6264499"/>
            <a:ext cx="5791200" cy="381000"/>
          </a:xfrm>
          <a:prstGeom prst="rect">
            <a:avLst/>
          </a:prstGeom>
          <a:noFill/>
        </p:spPr>
        <p:txBody>
          <a:bodyPr wrap="square" rtlCol="0">
            <a:spAutoFit/>
          </a:bodyPr>
          <a:lstStyle/>
          <a:p>
            <a:r>
              <a:rPr lang="en-US" dirty="0"/>
              <a:t>Building Systems of Care, A Primer, Sheila Pires</a:t>
            </a:r>
          </a:p>
        </p:txBody>
      </p:sp>
    </p:spTree>
    <p:extLst>
      <p:ext uri="{BB962C8B-B14F-4D97-AF65-F5344CB8AC3E}">
        <p14:creationId xmlns:p14="http://schemas.microsoft.com/office/powerpoint/2010/main" val="10403998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6111" y="452718"/>
            <a:ext cx="9404723" cy="1091877"/>
          </a:xfrm>
        </p:spPr>
        <p:txBody>
          <a:bodyPr/>
          <a:lstStyle/>
          <a:p>
            <a:r>
              <a:rPr lang="en-US" dirty="0"/>
              <a:t>Core Values of a System of Care</a:t>
            </a:r>
          </a:p>
        </p:txBody>
      </p:sp>
      <p:sp>
        <p:nvSpPr>
          <p:cNvPr id="3" name="Content Placeholder 2"/>
          <p:cNvSpPr>
            <a:spLocks noGrp="1"/>
          </p:cNvSpPr>
          <p:nvPr>
            <p:ph idx="1"/>
          </p:nvPr>
        </p:nvSpPr>
        <p:spPr>
          <a:xfrm>
            <a:off x="1104293" y="1756356"/>
            <a:ext cx="8946541" cy="4195481"/>
          </a:xfrm>
        </p:spPr>
        <p:txBody>
          <a:bodyPr>
            <a:normAutofit/>
          </a:bodyPr>
          <a:lstStyle/>
          <a:p>
            <a:r>
              <a:rPr lang="en-US" sz="2400" b="1" dirty="0"/>
              <a:t>Family Focused</a:t>
            </a:r>
            <a:r>
              <a:rPr lang="en-US" sz="2400" dirty="0"/>
              <a:t>:  Families voice in the process of determining the types of services and supports they receive</a:t>
            </a:r>
          </a:p>
          <a:p>
            <a:r>
              <a:rPr lang="en-US" sz="2400" b="1" dirty="0"/>
              <a:t>Child Centered</a:t>
            </a:r>
            <a:r>
              <a:rPr lang="en-US" sz="2400" dirty="0"/>
              <a:t>:  Youth have the right to be part of the decision making process in their own care</a:t>
            </a:r>
          </a:p>
          <a:p>
            <a:r>
              <a:rPr lang="en-US" sz="2400" b="1" dirty="0"/>
              <a:t>Community Based</a:t>
            </a:r>
            <a:r>
              <a:rPr lang="en-US" sz="2400" dirty="0"/>
              <a:t>: Services are provided in/close to home to minimize the need for costly inpatient stays</a:t>
            </a:r>
          </a:p>
          <a:p>
            <a:r>
              <a:rPr lang="en-US" sz="2400" b="1" dirty="0"/>
              <a:t>Culturally &amp; Linguistically Competent</a:t>
            </a:r>
            <a:r>
              <a:rPr lang="en-US" sz="2400" dirty="0"/>
              <a:t>: Services and supports need to respect/reflect the cultural, ethnic and linguistic norms of the youth and family receiving services</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6048677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9133D7CB-7A11-42CE-B945-B95ED2A16427}"/>
              </a:ext>
            </a:extLst>
          </p:cNvPr>
          <p:cNvSpPr>
            <a:spLocks noGrp="1"/>
          </p:cNvSpPr>
          <p:nvPr>
            <p:ph type="title"/>
          </p:nvPr>
        </p:nvSpPr>
        <p:spPr>
          <a:xfrm>
            <a:off x="646111" y="452718"/>
            <a:ext cx="10326689" cy="1400530"/>
          </a:xfrm>
        </p:spPr>
        <p:txBody>
          <a:bodyPr/>
          <a:lstStyle/>
          <a:p>
            <a:r>
              <a:rPr lang="en-US" dirty="0"/>
              <a:t>Florida’s Child Welfare Practice Model</a:t>
            </a:r>
          </a:p>
        </p:txBody>
      </p:sp>
      <p:sp>
        <p:nvSpPr>
          <p:cNvPr id="6" name="Content Placeholder 5">
            <a:extLst>
              <a:ext uri="{FF2B5EF4-FFF2-40B4-BE49-F238E27FC236}">
                <a16:creationId xmlns:a16="http://schemas.microsoft.com/office/drawing/2014/main" id="{A55FB615-E33B-4F1F-82A2-C807877FEDF9}"/>
              </a:ext>
            </a:extLst>
          </p:cNvPr>
          <p:cNvSpPr>
            <a:spLocks noGrp="1"/>
          </p:cNvSpPr>
          <p:nvPr>
            <p:ph sz="half" idx="2"/>
          </p:nvPr>
        </p:nvSpPr>
        <p:spPr>
          <a:xfrm>
            <a:off x="1193746" y="2273439"/>
            <a:ext cx="4572000" cy="2579915"/>
          </a:xfrm>
        </p:spPr>
        <p:txBody>
          <a:bodyPr>
            <a:normAutofit/>
          </a:bodyPr>
          <a:lstStyle/>
          <a:p>
            <a:r>
              <a:rPr lang="en-US" sz="2400" dirty="0"/>
              <a:t>Engage the family</a:t>
            </a:r>
          </a:p>
          <a:p>
            <a:r>
              <a:rPr lang="en-US" sz="2400" dirty="0"/>
              <a:t>Partner with all involved</a:t>
            </a:r>
          </a:p>
          <a:p>
            <a:r>
              <a:rPr lang="en-US" sz="2400" dirty="0"/>
              <a:t>Gather information</a:t>
            </a:r>
          </a:p>
          <a:p>
            <a:r>
              <a:rPr lang="en-US" sz="2400" dirty="0"/>
              <a:t>Assess and understand information</a:t>
            </a:r>
          </a:p>
        </p:txBody>
      </p:sp>
      <p:sp>
        <p:nvSpPr>
          <p:cNvPr id="8" name="Content Placeholder 7">
            <a:extLst>
              <a:ext uri="{FF2B5EF4-FFF2-40B4-BE49-F238E27FC236}">
                <a16:creationId xmlns:a16="http://schemas.microsoft.com/office/drawing/2014/main" id="{47041E96-052A-4535-98B2-C742BFCF844D}"/>
              </a:ext>
            </a:extLst>
          </p:cNvPr>
          <p:cNvSpPr>
            <a:spLocks noGrp="1"/>
          </p:cNvSpPr>
          <p:nvPr>
            <p:ph sz="quarter" idx="4"/>
          </p:nvPr>
        </p:nvSpPr>
        <p:spPr>
          <a:xfrm>
            <a:off x="6113418" y="2273440"/>
            <a:ext cx="4572000" cy="2579914"/>
          </a:xfrm>
        </p:spPr>
        <p:txBody>
          <a:bodyPr>
            <a:normAutofit/>
          </a:bodyPr>
          <a:lstStyle/>
          <a:p>
            <a:r>
              <a:rPr lang="en-US" sz="2400" dirty="0"/>
              <a:t>Plan for child safety</a:t>
            </a:r>
          </a:p>
          <a:p>
            <a:r>
              <a:rPr lang="en-US" sz="2400" dirty="0"/>
              <a:t>Plan for family change</a:t>
            </a:r>
          </a:p>
          <a:p>
            <a:r>
              <a:rPr lang="en-US" sz="2400" dirty="0"/>
              <a:t>Monitor and adopt case plan</a:t>
            </a:r>
          </a:p>
        </p:txBody>
      </p:sp>
      <p:pic>
        <p:nvPicPr>
          <p:cNvPr id="5" name="Picture 4">
            <a:extLst>
              <a:ext uri="{FF2B5EF4-FFF2-40B4-BE49-F238E27FC236}">
                <a16:creationId xmlns:a16="http://schemas.microsoft.com/office/drawing/2014/main" id="{0A9FF8E7-1607-436C-8DCE-4BB155A3FD53}"/>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460523" y="5812325"/>
            <a:ext cx="1444778" cy="817668"/>
          </a:xfrm>
          <a:prstGeom prst="rect">
            <a:avLst/>
          </a:prstGeom>
        </p:spPr>
      </p:pic>
    </p:spTree>
    <p:extLst>
      <p:ext uri="{BB962C8B-B14F-4D97-AF65-F5344CB8AC3E}">
        <p14:creationId xmlns:p14="http://schemas.microsoft.com/office/powerpoint/2010/main" val="16270012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A34A2C16-4FAE-46B5-A6C9-58C69B9D23C5}"/>
              </a:ext>
            </a:extLst>
          </p:cNvPr>
          <p:cNvSpPr>
            <a:spLocks noGrp="1"/>
          </p:cNvSpPr>
          <p:nvPr>
            <p:ph type="title"/>
          </p:nvPr>
        </p:nvSpPr>
        <p:spPr/>
        <p:txBody>
          <a:bodyPr/>
          <a:lstStyle/>
          <a:p>
            <a:r>
              <a:rPr lang="en-US" dirty="0"/>
              <a:t>Florida SOC Expansion Sites</a:t>
            </a:r>
          </a:p>
        </p:txBody>
      </p:sp>
      <p:pic>
        <p:nvPicPr>
          <p:cNvPr id="10" name="Content Placeholder 9">
            <a:extLst>
              <a:ext uri="{FF2B5EF4-FFF2-40B4-BE49-F238E27FC236}">
                <a16:creationId xmlns:a16="http://schemas.microsoft.com/office/drawing/2014/main" id="{F43BE6B9-5002-47D6-A3DB-D1C85548CCA1}"/>
              </a:ext>
            </a:extLst>
          </p:cNvPr>
          <p:cNvPicPr>
            <a:picLocks noGrp="1" noChangeAspect="1"/>
          </p:cNvPicPr>
          <p:nvPr>
            <p:ph idx="1"/>
          </p:nvPr>
        </p:nvPicPr>
        <p:blipFill>
          <a:blip r:embed="rId3"/>
          <a:stretch>
            <a:fillRect/>
          </a:stretch>
        </p:blipFill>
        <p:spPr>
          <a:xfrm>
            <a:off x="2743200" y="989722"/>
            <a:ext cx="5781427" cy="5614278"/>
          </a:xfrm>
        </p:spPr>
      </p:pic>
    </p:spTree>
    <p:extLst>
      <p:ext uri="{BB962C8B-B14F-4D97-AF65-F5344CB8AC3E}">
        <p14:creationId xmlns:p14="http://schemas.microsoft.com/office/powerpoint/2010/main" val="39867964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013" y="452718"/>
            <a:ext cx="10301975" cy="943596"/>
          </a:xfrm>
        </p:spPr>
        <p:txBody>
          <a:bodyPr>
            <a:normAutofit/>
          </a:bodyPr>
          <a:lstStyle/>
          <a:p>
            <a:pPr algn="ctr"/>
            <a:r>
              <a:rPr lang="en-US" sz="3600" dirty="0"/>
              <a:t>SOC State Level Governance and Personnel</a:t>
            </a:r>
            <a:r>
              <a:rPr lang="en-US" dirty="0"/>
              <a:t>	</a:t>
            </a:r>
          </a:p>
        </p:txBody>
      </p:sp>
      <p:sp>
        <p:nvSpPr>
          <p:cNvPr id="3" name="Content Placeholder 2"/>
          <p:cNvSpPr>
            <a:spLocks noGrp="1"/>
          </p:cNvSpPr>
          <p:nvPr>
            <p:ph sz="half" idx="1"/>
          </p:nvPr>
        </p:nvSpPr>
        <p:spPr>
          <a:xfrm>
            <a:off x="6342577" y="1856670"/>
            <a:ext cx="4690381" cy="4195763"/>
          </a:xfrm>
        </p:spPr>
        <p:txBody>
          <a:bodyPr>
            <a:noAutofit/>
          </a:bodyPr>
          <a:lstStyle/>
          <a:p>
            <a:pPr marL="0" indent="0" algn="ctr">
              <a:buNone/>
            </a:pPr>
            <a:r>
              <a:rPr lang="en-US" sz="2000" b="1" dirty="0"/>
              <a:t>SAMH Staff</a:t>
            </a:r>
          </a:p>
          <a:p>
            <a:r>
              <a:rPr lang="en-US" dirty="0"/>
              <a:t>Principal Investigator: </a:t>
            </a:r>
            <a:br>
              <a:rPr lang="en-US" dirty="0"/>
            </a:br>
            <a:r>
              <a:rPr lang="en-US" dirty="0"/>
              <a:t>Mary Schrenker</a:t>
            </a:r>
          </a:p>
          <a:p>
            <a:r>
              <a:rPr lang="en-US" dirty="0"/>
              <a:t>Statewide Project Director: </a:t>
            </a:r>
            <a:br>
              <a:rPr lang="en-US" dirty="0"/>
            </a:br>
            <a:r>
              <a:rPr lang="en-US" dirty="0"/>
              <a:t>Steve Chapman</a:t>
            </a:r>
          </a:p>
          <a:p>
            <a:r>
              <a:rPr lang="en-US" dirty="0"/>
              <a:t>Wraparound Coordinator: </a:t>
            </a:r>
            <a:br>
              <a:rPr lang="en-US" dirty="0"/>
            </a:br>
            <a:r>
              <a:rPr lang="en-US" dirty="0"/>
              <a:t>Caryl Jefferson</a:t>
            </a:r>
          </a:p>
          <a:p>
            <a:r>
              <a:rPr lang="en-US" dirty="0"/>
              <a:t>Lead Family &amp; Youth Coordinator:</a:t>
            </a:r>
            <a:br>
              <a:rPr lang="en-US" dirty="0"/>
            </a:br>
            <a:r>
              <a:rPr lang="en-US" dirty="0"/>
              <a:t>Kimberly Nester</a:t>
            </a:r>
          </a:p>
          <a:p>
            <a:r>
              <a:rPr lang="en-US" dirty="0" err="1"/>
              <a:t>CLC</a:t>
            </a:r>
            <a:r>
              <a:rPr lang="en-US" dirty="0"/>
              <a:t>/Social Marketing Coordinator:</a:t>
            </a:r>
            <a:br>
              <a:rPr lang="en-US" dirty="0"/>
            </a:br>
            <a:r>
              <a:rPr lang="en-US" dirty="0"/>
              <a:t>Dekywan Debose</a:t>
            </a:r>
          </a:p>
        </p:txBody>
      </p:sp>
      <p:sp>
        <p:nvSpPr>
          <p:cNvPr id="6" name="Content Placeholder 5">
            <a:extLst>
              <a:ext uri="{FF2B5EF4-FFF2-40B4-BE49-F238E27FC236}">
                <a16:creationId xmlns:a16="http://schemas.microsoft.com/office/drawing/2014/main" id="{DD86B211-D4F3-43A7-A316-D54CFDA8D635}"/>
              </a:ext>
            </a:extLst>
          </p:cNvPr>
          <p:cNvSpPr>
            <a:spLocks noGrp="1"/>
          </p:cNvSpPr>
          <p:nvPr>
            <p:ph sz="half" idx="2"/>
          </p:nvPr>
        </p:nvSpPr>
        <p:spPr>
          <a:xfrm>
            <a:off x="1070136" y="1854429"/>
            <a:ext cx="4396341" cy="4200245"/>
          </a:xfrm>
        </p:spPr>
        <p:txBody>
          <a:bodyPr/>
          <a:lstStyle/>
          <a:p>
            <a:pPr marL="0" indent="0" algn="ctr">
              <a:buNone/>
            </a:pPr>
            <a:r>
              <a:rPr lang="en-US" sz="2000" b="1" dirty="0"/>
              <a:t>Statewide Advisory Team</a:t>
            </a:r>
          </a:p>
          <a:p>
            <a:r>
              <a:rPr lang="en-US" dirty="0"/>
              <a:t>State Agencies, </a:t>
            </a:r>
            <a:r>
              <a:rPr lang="en-US" dirty="0" err="1"/>
              <a:t>MEs</a:t>
            </a:r>
            <a:r>
              <a:rPr lang="en-US" dirty="0"/>
              <a:t>, Providers, Partners, Family and Youth</a:t>
            </a:r>
          </a:p>
          <a:p>
            <a:r>
              <a:rPr lang="en-US" dirty="0"/>
              <a:t>Develops strategies to move the state toward full implementation</a:t>
            </a:r>
          </a:p>
          <a:p>
            <a:r>
              <a:rPr lang="en-US" dirty="0"/>
              <a:t>Monitors progress and outcomes</a:t>
            </a:r>
          </a:p>
          <a:p>
            <a:r>
              <a:rPr lang="en-US" dirty="0"/>
              <a:t>Champions SOC principles and values in practice</a:t>
            </a:r>
          </a:p>
          <a:p>
            <a:r>
              <a:rPr lang="en-US" dirty="0"/>
              <a:t>Provides support from respective agencies, communities</a:t>
            </a:r>
          </a:p>
        </p:txBody>
      </p:sp>
    </p:spTree>
    <p:extLst>
      <p:ext uri="{BB962C8B-B14F-4D97-AF65-F5344CB8AC3E}">
        <p14:creationId xmlns:p14="http://schemas.microsoft.com/office/powerpoint/2010/main" val="26669135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93639" y="452718"/>
            <a:ext cx="9404723" cy="894168"/>
          </a:xfrm>
        </p:spPr>
        <p:txBody>
          <a:bodyPr/>
          <a:lstStyle/>
          <a:p>
            <a:r>
              <a:rPr lang="en-US" sz="3600" dirty="0"/>
              <a:t>SOC Local Governance and Personnel</a:t>
            </a:r>
          </a:p>
        </p:txBody>
      </p:sp>
      <p:sp>
        <p:nvSpPr>
          <p:cNvPr id="3" name="Content Placeholder 2"/>
          <p:cNvSpPr>
            <a:spLocks noGrp="1"/>
          </p:cNvSpPr>
          <p:nvPr>
            <p:ph sz="half" idx="1"/>
          </p:nvPr>
        </p:nvSpPr>
        <p:spPr>
          <a:xfrm>
            <a:off x="6379646" y="1857730"/>
            <a:ext cx="4396339" cy="4195763"/>
          </a:xfrm>
        </p:spPr>
        <p:txBody>
          <a:bodyPr>
            <a:normAutofit fontScale="92500"/>
          </a:bodyPr>
          <a:lstStyle/>
          <a:p>
            <a:pPr marL="0" indent="0">
              <a:buNone/>
            </a:pPr>
            <a:r>
              <a:rPr lang="en-US" sz="2000" b="1" dirty="0"/>
              <a:t>Grant-Funded Staff at Each Site:</a:t>
            </a:r>
          </a:p>
          <a:p>
            <a:r>
              <a:rPr lang="en-US" sz="2000" dirty="0"/>
              <a:t>Local/Site Coordinator</a:t>
            </a:r>
          </a:p>
          <a:p>
            <a:r>
              <a:rPr lang="en-US" sz="2000" dirty="0"/>
              <a:t>Family Coordinator</a:t>
            </a:r>
          </a:p>
          <a:p>
            <a:r>
              <a:rPr lang="en-US" sz="2000" dirty="0"/>
              <a:t>Youth Coordinator</a:t>
            </a:r>
          </a:p>
          <a:p>
            <a:pPr marL="0" indent="0">
              <a:buNone/>
            </a:pPr>
            <a:endParaRPr lang="en-US" dirty="0"/>
          </a:p>
        </p:txBody>
      </p:sp>
      <p:sp>
        <p:nvSpPr>
          <p:cNvPr id="5" name="Content Placeholder 4">
            <a:extLst>
              <a:ext uri="{FF2B5EF4-FFF2-40B4-BE49-F238E27FC236}">
                <a16:creationId xmlns:a16="http://schemas.microsoft.com/office/drawing/2014/main" id="{79DC53AF-7D8D-409A-A84E-F84CC3B27EE8}"/>
              </a:ext>
            </a:extLst>
          </p:cNvPr>
          <p:cNvSpPr>
            <a:spLocks noGrp="1"/>
          </p:cNvSpPr>
          <p:nvPr>
            <p:ph sz="half" idx="2"/>
          </p:nvPr>
        </p:nvSpPr>
        <p:spPr>
          <a:xfrm>
            <a:off x="952131" y="1853248"/>
            <a:ext cx="4396341" cy="4200245"/>
          </a:xfrm>
        </p:spPr>
        <p:txBody>
          <a:bodyPr>
            <a:normAutofit fontScale="92500"/>
          </a:bodyPr>
          <a:lstStyle/>
          <a:p>
            <a:pPr marL="0" indent="0" algn="ctr">
              <a:buNone/>
            </a:pPr>
            <a:r>
              <a:rPr lang="en-US" sz="2000" b="1" dirty="0"/>
              <a:t>Local Coordinating Committee</a:t>
            </a:r>
          </a:p>
          <a:p>
            <a:r>
              <a:rPr lang="en-US" sz="2000" dirty="0"/>
              <a:t>State Agencies, </a:t>
            </a:r>
            <a:r>
              <a:rPr lang="en-US" sz="2000" dirty="0" err="1"/>
              <a:t>MEs</a:t>
            </a:r>
            <a:r>
              <a:rPr lang="en-US" sz="2000" dirty="0"/>
              <a:t>, Providers, Partners, Family and Youth</a:t>
            </a:r>
          </a:p>
          <a:p>
            <a:r>
              <a:rPr lang="en-US" sz="2000" dirty="0"/>
              <a:t>Develops strategies to move the community toward full implementation</a:t>
            </a:r>
          </a:p>
          <a:p>
            <a:r>
              <a:rPr lang="en-US" sz="2000" dirty="0"/>
              <a:t>Monitors progress and outcomes</a:t>
            </a:r>
          </a:p>
          <a:p>
            <a:r>
              <a:rPr lang="en-US" sz="2000" dirty="0"/>
              <a:t>Champions SOC principles and values in practice</a:t>
            </a:r>
          </a:p>
          <a:p>
            <a:r>
              <a:rPr lang="en-US" sz="2000" dirty="0"/>
              <a:t>Provides support from respective agencies, community partners</a:t>
            </a:r>
          </a:p>
          <a:p>
            <a:endParaRPr lang="en-US" dirty="0"/>
          </a:p>
        </p:txBody>
      </p:sp>
    </p:spTree>
    <p:extLst>
      <p:ext uri="{BB962C8B-B14F-4D97-AF65-F5344CB8AC3E}">
        <p14:creationId xmlns:p14="http://schemas.microsoft.com/office/powerpoint/2010/main" val="27314554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B35C8A-C944-47F3-8C69-CF1338B36594}"/>
              </a:ext>
            </a:extLst>
          </p:cNvPr>
          <p:cNvSpPr>
            <a:spLocks noGrp="1"/>
          </p:cNvSpPr>
          <p:nvPr>
            <p:ph type="title"/>
          </p:nvPr>
        </p:nvSpPr>
        <p:spPr/>
        <p:txBody>
          <a:bodyPr/>
          <a:lstStyle/>
          <a:p>
            <a:r>
              <a:rPr lang="en-US" dirty="0"/>
              <a:t>Florida System of Care</a:t>
            </a:r>
            <a:br>
              <a:rPr lang="en-US" dirty="0"/>
            </a:br>
            <a:r>
              <a:rPr lang="en-US" dirty="0"/>
              <a:t>Strategic Goals</a:t>
            </a:r>
          </a:p>
        </p:txBody>
      </p:sp>
      <p:sp>
        <p:nvSpPr>
          <p:cNvPr id="3" name="Content Placeholder 2">
            <a:extLst>
              <a:ext uri="{FF2B5EF4-FFF2-40B4-BE49-F238E27FC236}">
                <a16:creationId xmlns:a16="http://schemas.microsoft.com/office/drawing/2014/main" id="{4B82690C-B9AD-4580-A7F9-25D234981270}"/>
              </a:ext>
            </a:extLst>
          </p:cNvPr>
          <p:cNvSpPr>
            <a:spLocks noGrp="1"/>
          </p:cNvSpPr>
          <p:nvPr>
            <p:ph idx="1"/>
          </p:nvPr>
        </p:nvSpPr>
        <p:spPr>
          <a:xfrm>
            <a:off x="1104292" y="2494707"/>
            <a:ext cx="9942935" cy="2608921"/>
          </a:xfrm>
        </p:spPr>
        <p:txBody>
          <a:bodyPr>
            <a:noAutofit/>
          </a:bodyPr>
          <a:lstStyle/>
          <a:p>
            <a:r>
              <a:rPr lang="en-US" sz="2800" dirty="0"/>
              <a:t>Demonstrate Family and Youth Engagement</a:t>
            </a:r>
          </a:p>
          <a:p>
            <a:r>
              <a:rPr lang="en-US" sz="2800" dirty="0"/>
              <a:t>Expand and Sustain an SOC-Driven Array of Services</a:t>
            </a:r>
          </a:p>
          <a:p>
            <a:r>
              <a:rPr lang="en-US" sz="2800" dirty="0"/>
              <a:t>Implement High-Fidelity Wraparound Statewide</a:t>
            </a:r>
          </a:p>
          <a:p>
            <a:r>
              <a:rPr lang="en-US" sz="2800" dirty="0"/>
              <a:t>Demonstrate System of Care Accountability</a:t>
            </a:r>
          </a:p>
        </p:txBody>
      </p:sp>
    </p:spTree>
    <p:extLst>
      <p:ext uri="{BB962C8B-B14F-4D97-AF65-F5344CB8AC3E}">
        <p14:creationId xmlns:p14="http://schemas.microsoft.com/office/powerpoint/2010/main" val="415417916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2_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System of Care Template.potx" id="{E01BF131-E592-4435-8EB7-5ECB924D38B5}" vid="{2B404105-BFB3-4C6A-99B5-AE70B1CF690C}"/>
    </a:ext>
  </a:extLst>
</a:theme>
</file>

<file path=ppt/theme/theme2.xml><?xml version="1.0" encoding="utf-8"?>
<a:theme xmlns:a="http://schemas.openxmlformats.org/drawingml/2006/main" name="1_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System of Care Template.potx" id="{E01BF131-E592-4435-8EB7-5ECB924D38B5}" vid="{2B404105-BFB3-4C6A-99B5-AE70B1CF690C}"/>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19863</TotalTime>
  <Words>2834</Words>
  <Application>Microsoft Office PowerPoint</Application>
  <PresentationFormat>Widescreen</PresentationFormat>
  <Paragraphs>261</Paragraphs>
  <Slides>19</Slides>
  <Notes>19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19</vt:i4>
      </vt:variant>
    </vt:vector>
  </HeadingPairs>
  <TitlesOfParts>
    <vt:vector size="26" baseType="lpstr">
      <vt:lpstr>Arial</vt:lpstr>
      <vt:lpstr>Calibri</vt:lpstr>
      <vt:lpstr>Century Gothic</vt:lpstr>
      <vt:lpstr>Trajan Pro</vt:lpstr>
      <vt:lpstr>Wingdings 3</vt:lpstr>
      <vt:lpstr>2_Ion</vt:lpstr>
      <vt:lpstr>1_Ion</vt:lpstr>
      <vt:lpstr>PowerPoint Presentation</vt:lpstr>
      <vt:lpstr>What is a System of Care (SOC)?  </vt:lpstr>
      <vt:lpstr>What is the System of Care Framework?</vt:lpstr>
      <vt:lpstr>Core Values of a System of Care</vt:lpstr>
      <vt:lpstr>Florida’s Child Welfare Practice Model</vt:lpstr>
      <vt:lpstr>Florida SOC Expansion Sites</vt:lpstr>
      <vt:lpstr>SOC State Level Governance and Personnel </vt:lpstr>
      <vt:lpstr>SOC Local Governance and Personnel</vt:lpstr>
      <vt:lpstr>Florida System of Care Strategic Goals</vt:lpstr>
      <vt:lpstr>What SOC looks like in action:</vt:lpstr>
      <vt:lpstr>High Priority Populations</vt:lpstr>
      <vt:lpstr>Burden of Multi-System Care Management</vt:lpstr>
      <vt:lpstr>Family Monthly Schedule</vt:lpstr>
      <vt:lpstr>Why Wraparound?</vt:lpstr>
      <vt:lpstr>Collaboration with Wraparound Care Management</vt:lpstr>
      <vt:lpstr>Wraparound Guiding Principles:</vt:lpstr>
      <vt:lpstr>Payoff from the SOC Approach</vt:lpstr>
      <vt:lpstr>Role of SOC in SAMH Long-Term Strategy</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System of Care</dc:title>
  <dc:creator>Scanlon, Christopher</dc:creator>
  <cp:lastModifiedBy>Chapman, Steven</cp:lastModifiedBy>
  <cp:revision>143</cp:revision>
  <cp:lastPrinted>2018-10-05T18:16:34Z</cp:lastPrinted>
  <dcterms:created xsi:type="dcterms:W3CDTF">2018-01-18T20:42:28Z</dcterms:created>
  <dcterms:modified xsi:type="dcterms:W3CDTF">2018-10-05T18:37:28Z</dcterms:modified>
</cp:coreProperties>
</file>